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04"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65" r:id="rId31"/>
  </p:sldIdLst>
  <p:sldSz cx="14630400" cy="8229600"/>
  <p:notesSz cx="8229600" cy="14630400"/>
  <p:embeddedFontLst>
    <p:embeddedFont>
      <p:font typeface="Calibri" panose="020F0502020204030204" pitchFamily="34" charset="0"/>
      <p:regular r:id="rId33"/>
      <p:bold r:id="rId34"/>
      <p:italic r:id="rId35"/>
      <p:boldItalic r:id="rId36"/>
    </p:embeddedFont>
    <p:embeddedFont>
      <p:font typeface="DM Sans Medium" panose="020B0604020202020204" charset="0"/>
      <p:regular r:id="rId37"/>
    </p:embeddedFont>
    <p:embeddedFont>
      <p:font typeface="Gill Sans MT" panose="020B0502020104020203" pitchFamily="34" charset="0"/>
      <p:regular r:id="rId38"/>
      <p:bold r:id="rId39"/>
      <p:italic r:id="rId40"/>
      <p:boldItalic r:id="rId41"/>
    </p:embeddedFont>
    <p:embeddedFont>
      <p:font typeface="Inter" panose="020B0604020202020204" charset="0"/>
      <p:regular r:id="rId4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7" d="100"/>
          <a:sy n="57" d="100"/>
        </p:scale>
        <p:origin x="72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9.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svg>
</file>

<file path=ppt/media/image7.sv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0817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6531494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3902186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2377748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790138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5690880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23733166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39166314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29269632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768798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3886706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3748717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1989450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26876616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35017652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22506262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5646650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3698629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31567691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7612586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37325084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920240" y="2864093"/>
            <a:ext cx="10789920" cy="1975104"/>
          </a:xfrm>
          <a:solidFill>
            <a:srgbClr val="FFFFFF"/>
          </a:solidFill>
          <a:ln w="38100">
            <a:solidFill>
              <a:srgbClr val="404040"/>
            </a:solidFill>
          </a:ln>
        </p:spPr>
        <p:txBody>
          <a:bodyPr lIns="274320" rIns="274320" anchor="ctr" anchorCtr="1">
            <a:normAutofit/>
          </a:bodyPr>
          <a:lstStyle>
            <a:lvl1pPr algn="ctr">
              <a:defRPr sz="456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3234233" y="5223053"/>
            <a:ext cx="8161934" cy="1487873"/>
          </a:xfrm>
          <a:noFill/>
        </p:spPr>
        <p:txBody>
          <a:bodyPr>
            <a:normAutofit/>
          </a:bodyPr>
          <a:lstStyle>
            <a:lvl1pPr marL="0" indent="0" algn="ctr">
              <a:buNone/>
              <a:defRPr sz="2400">
                <a:solidFill>
                  <a:schemeClr val="tx1">
                    <a:lumMod val="75000"/>
                    <a:lumOff val="25000"/>
                  </a:schemeClr>
                </a:solidFill>
              </a:defRPr>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2/24/2026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45633168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2/24/2026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82488671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83734" y="1124712"/>
            <a:ext cx="1558330" cy="598017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77364" y="1124712"/>
            <a:ext cx="7438187" cy="59801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2/24/2026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7445314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44433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62118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82364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461047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65352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80777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81118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6730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smtClean="0"/>
              <a:t>2/24/2026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56150065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769229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4800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920240" y="2864093"/>
            <a:ext cx="10789920" cy="1975104"/>
          </a:xfrm>
          <a:solidFill>
            <a:srgbClr val="FFFFFF"/>
          </a:solidFill>
          <a:ln w="38100">
            <a:solidFill>
              <a:srgbClr val="404040"/>
            </a:solidFill>
          </a:ln>
        </p:spPr>
        <p:txBody>
          <a:bodyPr lIns="274320" rIns="274320" anchor="ctr" anchorCtr="1">
            <a:normAutofit/>
          </a:bodyPr>
          <a:lstStyle>
            <a:lvl1pPr>
              <a:defRPr sz="456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34233" y="5222958"/>
            <a:ext cx="8161934" cy="1518098"/>
          </a:xfrm>
        </p:spPr>
        <p:txBody>
          <a:bodyPr anchor="t" anchorCtr="1">
            <a:normAutofit/>
          </a:bodyPr>
          <a:lstStyle>
            <a:lvl1pPr marL="0" indent="0">
              <a:buNone/>
              <a:defRPr sz="2400">
                <a:solidFill>
                  <a:schemeClr val="tx1"/>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smtClean="0"/>
              <a:t>2/24/2026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84537315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98295" y="3165653"/>
            <a:ext cx="5126125" cy="37223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05979" y="3165653"/>
            <a:ext cx="5124296" cy="37223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smtClean="0"/>
              <a:t>2/24/2026</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86289620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00123" y="2776120"/>
            <a:ext cx="5124298" cy="844904"/>
          </a:xfrm>
        </p:spPr>
        <p:txBody>
          <a:bodyPr anchor="b" anchorCtr="1">
            <a:normAutofit/>
          </a:bodyPr>
          <a:lstStyle>
            <a:lvl1pPr marL="0" indent="0" algn="ctr">
              <a:buNone/>
              <a:defRPr sz="2280" b="0" cap="all" spc="120" baseline="0">
                <a:solidFill>
                  <a:schemeClr val="accent2"/>
                </a:solidFill>
              </a:defRPr>
            </a:lvl1pPr>
            <a:lvl2pPr marL="548640" indent="0">
              <a:buNone/>
              <a:defRPr sz="228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900123" y="3771900"/>
            <a:ext cx="5124298" cy="31161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7605979" y="3771900"/>
            <a:ext cx="5104181" cy="3116131"/>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7605979" y="2776120"/>
            <a:ext cx="5124298" cy="844904"/>
          </a:xfrm>
        </p:spPr>
        <p:txBody>
          <a:bodyPr anchor="b" anchorCtr="1">
            <a:normAutofit/>
          </a:bodyPr>
          <a:lstStyle>
            <a:lvl1pPr marL="0" indent="0" algn="ctr">
              <a:buNone/>
              <a:defRPr sz="2280" b="0" cap="all" spc="120" baseline="0">
                <a:solidFill>
                  <a:schemeClr val="accent2"/>
                </a:solidFill>
              </a:defRPr>
            </a:lvl1pPr>
            <a:lvl2pPr marL="548640" indent="0">
              <a:buNone/>
              <a:defRPr sz="228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smtClean="0"/>
              <a:t>2/24/2026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6806868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2/24/2026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59238268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2/24/2026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06685318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Ref idx="1001">
        <a:schemeClr val="bg2"/>
      </p:bgRef>
    </p:bg>
    <p:spTree>
      <p:nvGrpSpPr>
        <p:cNvPr id="1" name=""/>
        <p:cNvGrpSpPr/>
        <p:nvPr/>
      </p:nvGrpSpPr>
      <p:grpSpPr>
        <a:xfrm>
          <a:off x="0" y="0"/>
          <a:ext cx="0" cy="0"/>
          <a:chOff x="0" y="0"/>
          <a:chExt cx="0" cy="0"/>
        </a:xfrm>
      </p:grpSpPr>
      <p:sp>
        <p:nvSpPr>
          <p:cNvPr id="26" name="Rectangle 25"/>
          <p:cNvSpPr/>
          <p:nvPr/>
        </p:nvSpPr>
        <p:spPr>
          <a:xfrm>
            <a:off x="0" y="0"/>
            <a:ext cx="7315200" cy="822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965607" y="2692594"/>
            <a:ext cx="5383987" cy="1369796"/>
          </a:xfrm>
          <a:solidFill>
            <a:srgbClr val="FFFFFF"/>
          </a:solidFill>
          <a:ln>
            <a:solidFill>
              <a:srgbClr val="404040"/>
            </a:solidFill>
          </a:ln>
        </p:spPr>
        <p:txBody>
          <a:bodyPr anchor="ctr" anchorCtr="1">
            <a:normAutofit/>
          </a:bodyPr>
          <a:lstStyle>
            <a:lvl1pPr>
              <a:defRPr sz="264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8083296" y="965607"/>
            <a:ext cx="5779008" cy="6298387"/>
          </a:xfrm>
        </p:spPr>
        <p:txBody>
          <a:bodyPr>
            <a:normAutofit/>
          </a:bodyPr>
          <a:lstStyle>
            <a:lvl1pPr>
              <a:defRPr sz="2280">
                <a:solidFill>
                  <a:schemeClr val="tx1"/>
                </a:solidFill>
              </a:defRPr>
            </a:lvl1pPr>
            <a:lvl2pPr>
              <a:defRPr sz="1920">
                <a:solidFill>
                  <a:schemeClr val="tx1"/>
                </a:solidFill>
              </a:defRPr>
            </a:lvl2pPr>
            <a:lvl3pPr>
              <a:defRPr sz="1920">
                <a:solidFill>
                  <a:schemeClr val="tx1"/>
                </a:solidFill>
              </a:defRPr>
            </a:lvl3pPr>
            <a:lvl4pPr>
              <a:defRPr sz="1920">
                <a:solidFill>
                  <a:schemeClr val="tx1"/>
                </a:solidFill>
              </a:defRPr>
            </a:lvl4pPr>
            <a:lvl5pPr>
              <a:defRPr sz="1920">
                <a:solidFill>
                  <a:schemeClr val="tx1"/>
                </a:solidFill>
              </a:defRPr>
            </a:lvl5pPr>
            <a:lvl6pPr>
              <a:defRPr sz="1920"/>
            </a:lvl6pPr>
            <a:lvl7pPr>
              <a:defRPr sz="1920"/>
            </a:lvl7pPr>
            <a:lvl8pPr>
              <a:defRPr sz="1920"/>
            </a:lvl8pPr>
            <a:lvl9pPr>
              <a:defRPr sz="19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338682" y="4259902"/>
            <a:ext cx="4553712" cy="2632843"/>
          </a:xfrm>
        </p:spPr>
        <p:txBody>
          <a:bodyPr anchor="t" anchorCtr="1">
            <a:normAutofit/>
          </a:bodyPr>
          <a:lstStyle>
            <a:lvl1pPr marL="0" indent="0" algn="ctr">
              <a:buNone/>
              <a:defRPr sz="1800">
                <a:solidFill>
                  <a:srgbClr val="FFFFFF"/>
                </a:soli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smtClean="0"/>
              <a:t>2/24/2026</a:t>
            </a:fld>
            <a:endParaRPr lang="en-US" dirty="0"/>
          </a:p>
        </p:txBody>
      </p:sp>
      <p:sp>
        <p:nvSpPr>
          <p:cNvPr id="10" name="Footer Placeholder 9"/>
          <p:cNvSpPr>
            <a:spLocks noGrp="1"/>
          </p:cNvSpPr>
          <p:nvPr>
            <p:ph type="ftr" sz="quarter" idx="11"/>
          </p:nvPr>
        </p:nvSpPr>
        <p:spPr>
          <a:xfrm>
            <a:off x="965607" y="7483450"/>
            <a:ext cx="6149756" cy="384048"/>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90761031"/>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18" name="Rectangle 17"/>
          <p:cNvSpPr/>
          <p:nvPr/>
        </p:nvSpPr>
        <p:spPr>
          <a:xfrm>
            <a:off x="1" y="0"/>
            <a:ext cx="7315199" cy="822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970227" y="2692594"/>
            <a:ext cx="5393998" cy="1361568"/>
          </a:xfrm>
          <a:solidFill>
            <a:srgbClr val="FFFFFF"/>
          </a:solidFill>
          <a:ln>
            <a:solidFill>
              <a:srgbClr val="404040"/>
            </a:solidFill>
          </a:ln>
        </p:spPr>
        <p:txBody>
          <a:bodyPr anchor="ctr" anchorCtr="1">
            <a:noAutofit/>
          </a:bodyPr>
          <a:lstStyle>
            <a:lvl1pPr>
              <a:defRPr sz="264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7315200" y="0"/>
            <a:ext cx="7322516" cy="8229600"/>
          </a:xfrm>
          <a:solidFill>
            <a:schemeClr val="tx1">
              <a:lumMod val="85000"/>
            </a:schemeClr>
          </a:solidFill>
        </p:spPr>
        <p:txBody>
          <a:bodyPr anchor="t"/>
          <a:lstStyle>
            <a:lvl1pPr marL="0" indent="0">
              <a:buNone/>
              <a:defRPr sz="3840">
                <a:solidFill>
                  <a:schemeClr val="bg1">
                    <a:lumMod val="85000"/>
                    <a:lumOff val="15000"/>
                  </a:schemeClr>
                </a:solidFill>
              </a:defRPr>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38682" y="4259902"/>
            <a:ext cx="4553712" cy="2632844"/>
          </a:xfrm>
        </p:spPr>
        <p:txBody>
          <a:bodyPr anchor="t" anchorCtr="1">
            <a:normAutofit/>
          </a:bodyPr>
          <a:lstStyle>
            <a:lvl1pPr marL="0" indent="0" algn="ctr">
              <a:buNone/>
              <a:defRPr sz="1800">
                <a:solidFill>
                  <a:srgbClr val="FFFFFF"/>
                </a:solidFill>
              </a:defRPr>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smtClean="0"/>
              <a:t>2/24/2026</a:t>
            </a:fld>
            <a:endParaRPr lang="en-US" dirty="0"/>
          </a:p>
        </p:txBody>
      </p:sp>
      <p:sp>
        <p:nvSpPr>
          <p:cNvPr id="9" name="Footer Placeholder 8"/>
          <p:cNvSpPr>
            <a:spLocks noGrp="1"/>
          </p:cNvSpPr>
          <p:nvPr>
            <p:ph type="ftr" sz="quarter" idx="11"/>
          </p:nvPr>
        </p:nvSpPr>
        <p:spPr>
          <a:xfrm>
            <a:off x="965607" y="7483450"/>
            <a:ext cx="6149756" cy="384048"/>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636854884"/>
      </p:ext>
    </p:extLst>
  </p:cSld>
  <p:clrMapOvr>
    <a:overrideClrMapping bg1="dk1" tx1="lt1" bg2="dk2" tx2="lt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677363" y="1157630"/>
            <a:ext cx="9275674" cy="1426464"/>
          </a:xfrm>
          <a:prstGeom prst="rect">
            <a:avLst/>
          </a:prstGeom>
          <a:solidFill>
            <a:schemeClr val="bg2">
              <a:lumMod val="60000"/>
              <a:lumOff val="40000"/>
              <a:alpha val="15000"/>
            </a:schemeClr>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77363" y="3165653"/>
            <a:ext cx="9275674" cy="37223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385715" y="7486579"/>
            <a:ext cx="3304495" cy="388762"/>
          </a:xfrm>
          <a:prstGeom prst="rect">
            <a:avLst/>
          </a:prstGeom>
        </p:spPr>
        <p:txBody>
          <a:bodyPr vert="horz" lIns="91440" tIns="45720" rIns="91440" bIns="45720" rtlCol="0" anchor="ctr"/>
          <a:lstStyle>
            <a:lvl1pPr algn="r">
              <a:defRPr sz="1260">
                <a:solidFill>
                  <a:schemeClr val="tx1">
                    <a:alpha val="70000"/>
                  </a:schemeClr>
                </a:solidFill>
              </a:defRPr>
            </a:lvl1pPr>
          </a:lstStyle>
          <a:p>
            <a:fld id="{1160EA64-D806-43AC-9DF2-F8C432F32B4C}" type="datetimeFigureOut">
              <a:rPr lang="en-US" smtClean="0"/>
              <a:t>2/24/2026</a:t>
            </a:fld>
            <a:endParaRPr lang="en-US" dirty="0"/>
          </a:p>
        </p:txBody>
      </p:sp>
      <p:sp>
        <p:nvSpPr>
          <p:cNvPr id="5" name="Footer Placeholder 4"/>
          <p:cNvSpPr>
            <a:spLocks noGrp="1"/>
          </p:cNvSpPr>
          <p:nvPr>
            <p:ph type="ftr" sz="quarter" idx="3"/>
          </p:nvPr>
        </p:nvSpPr>
        <p:spPr>
          <a:xfrm>
            <a:off x="1920241" y="7483450"/>
            <a:ext cx="7081427" cy="384048"/>
          </a:xfrm>
          <a:prstGeom prst="rect">
            <a:avLst/>
          </a:prstGeom>
        </p:spPr>
        <p:txBody>
          <a:bodyPr vert="horz" lIns="91440" tIns="45720" rIns="91440" bIns="45720" rtlCol="0" anchor="ctr"/>
          <a:lstStyle>
            <a:lvl1pPr algn="l">
              <a:defRPr sz="126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2910706" y="7461504"/>
            <a:ext cx="438912" cy="438912"/>
          </a:xfrm>
          <a:prstGeom prst="ellipse">
            <a:avLst/>
          </a:prstGeom>
          <a:solidFill>
            <a:srgbClr val="1D1D1D">
              <a:alpha val="69804"/>
            </a:srgbClr>
          </a:solidFill>
        </p:spPr>
        <p:txBody>
          <a:bodyPr vert="horz" lIns="18288" tIns="45720" rIns="18288" bIns="45720" rtlCol="0" anchor="ctr">
            <a:noAutofit/>
          </a:bodyPr>
          <a:lstStyle>
            <a:lvl1pPr algn="ctr">
              <a:defRPr sz="1320" spc="0" baseline="0">
                <a:solidFill>
                  <a:srgbClr val="FFFFFF"/>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812896381"/>
      </p:ext>
    </p:extLst>
  </p:cSld>
  <p:clrMap bg1="dk1" tx1="lt1" bg2="dk2" tx2="lt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 id="2147483717" r:id="rId13"/>
    <p:sldLayoutId id="2147483718" r:id="rId14"/>
    <p:sldLayoutId id="2147483719" r:id="rId15"/>
    <p:sldLayoutId id="2147483720" r:id="rId16"/>
    <p:sldLayoutId id="2147483721" r:id="rId17"/>
    <p:sldLayoutId id="2147483722" r:id="rId18"/>
    <p:sldLayoutId id="2147483723" r:id="rId19"/>
    <p:sldLayoutId id="2147483724" r:id="rId20"/>
    <p:sldLayoutId id="2147483725" r:id="rId21"/>
  </p:sldLayoutIdLst>
  <p:hf sldNum="0" hdr="0" ftr="0" dt="0"/>
  <p:txStyles>
    <p:titleStyle>
      <a:lvl1pPr algn="ctr" defTabSz="1097280" rtl="0" eaLnBrk="1" latinLnBrk="0" hangingPunct="1">
        <a:lnSpc>
          <a:spcPct val="90000"/>
        </a:lnSpc>
        <a:spcBef>
          <a:spcPct val="0"/>
        </a:spcBef>
        <a:buNone/>
        <a:defRPr sz="3360" kern="1200" cap="all" spc="240" baseline="0">
          <a:solidFill>
            <a:schemeClr val="tx1">
              <a:lumMod val="85000"/>
              <a:lumOff val="15000"/>
            </a:schemeClr>
          </a:solidFill>
          <a:latin typeface="+mj-lt"/>
          <a:ea typeface="+mj-ea"/>
          <a:cs typeface="+mj-cs"/>
        </a:defRPr>
      </a:lvl1pPr>
    </p:titleStyle>
    <p:bodyStyle>
      <a:lvl1pPr marL="274320" indent="-274320" algn="l" defTabSz="1097280" rtl="0" eaLnBrk="1" latinLnBrk="0" hangingPunct="1">
        <a:lnSpc>
          <a:spcPct val="100000"/>
        </a:lnSpc>
        <a:spcBef>
          <a:spcPts val="1200"/>
        </a:spcBef>
        <a:buClr>
          <a:schemeClr val="accent2"/>
        </a:buClr>
        <a:buFont typeface="Arial" panose="020B0604020202020204" pitchFamily="34" charset="0"/>
        <a:buChar char="•"/>
        <a:defRPr sz="2160" kern="1200">
          <a:solidFill>
            <a:schemeClr val="tx1">
              <a:lumMod val="85000"/>
              <a:lumOff val="15000"/>
            </a:schemeClr>
          </a:solidFill>
          <a:latin typeface="+mn-lt"/>
          <a:ea typeface="+mn-ea"/>
          <a:cs typeface="+mn-cs"/>
        </a:defRPr>
      </a:lvl1pPr>
      <a:lvl2pPr marL="54864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lumMod val="85000"/>
              <a:lumOff val="15000"/>
            </a:schemeClr>
          </a:solidFill>
          <a:latin typeface="+mn-lt"/>
          <a:ea typeface="+mn-ea"/>
          <a:cs typeface="+mn-cs"/>
        </a:defRPr>
      </a:lvl2pPr>
      <a:lvl3pPr marL="82296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lumMod val="85000"/>
              <a:lumOff val="15000"/>
            </a:schemeClr>
          </a:solidFill>
          <a:latin typeface="+mn-lt"/>
          <a:ea typeface="+mn-ea"/>
          <a:cs typeface="+mn-cs"/>
        </a:defRPr>
      </a:lvl3pPr>
      <a:lvl4pPr marL="109728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lumMod val="85000"/>
              <a:lumOff val="15000"/>
            </a:schemeClr>
          </a:solidFill>
          <a:latin typeface="+mn-lt"/>
          <a:ea typeface="+mn-ea"/>
          <a:cs typeface="+mn-cs"/>
        </a:defRPr>
      </a:lvl4pPr>
      <a:lvl5pPr marL="137160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lumMod val="85000"/>
              <a:lumOff val="15000"/>
            </a:schemeClr>
          </a:solidFill>
          <a:latin typeface="+mn-lt"/>
          <a:ea typeface="+mn-ea"/>
          <a:cs typeface="+mn-cs"/>
        </a:defRPr>
      </a:lvl5pPr>
      <a:lvl6pPr marL="1575436"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solidFill>
          <a:latin typeface="+mn-lt"/>
          <a:ea typeface="+mn-ea"/>
          <a:cs typeface="+mn-cs"/>
        </a:defRPr>
      </a:lvl6pPr>
      <a:lvl7pPr marL="1781176"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a:solidFill>
            <a:schemeClr val="tx1"/>
          </a:solidFill>
          <a:latin typeface="+mn-lt"/>
          <a:ea typeface="+mn-ea"/>
          <a:cs typeface="+mn-cs"/>
        </a:defRPr>
      </a:lvl7pPr>
      <a:lvl8pPr marL="198882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baseline="0">
          <a:solidFill>
            <a:schemeClr val="tx1"/>
          </a:solidFill>
          <a:latin typeface="+mn-lt"/>
          <a:ea typeface="+mn-ea"/>
          <a:cs typeface="+mn-cs"/>
        </a:defRPr>
      </a:lvl8pPr>
      <a:lvl9pPr marL="2259330" indent="-274320" algn="l" defTabSz="1097280" rtl="0" eaLnBrk="1" latinLnBrk="0" hangingPunct="1">
        <a:lnSpc>
          <a:spcPct val="100000"/>
        </a:lnSpc>
        <a:spcBef>
          <a:spcPts val="1200"/>
        </a:spcBef>
        <a:buClr>
          <a:schemeClr val="accent2"/>
        </a:buClr>
        <a:buFont typeface="Arial" panose="020B0604020202020204" pitchFamily="34" charset="0"/>
        <a:buChar char="•"/>
        <a:defRPr sz="1920" kern="1200" baseline="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13.xml"/><Relationship Id="rId1" Type="http://schemas.openxmlformats.org/officeDocument/2006/relationships/slideLayout" Target="../slideLayouts/slideLayout16.xml"/><Relationship Id="rId6" Type="http://schemas.openxmlformats.org/officeDocument/2006/relationships/image" Target="../media/image7.svg"/><Relationship Id="rId5" Type="http://schemas.openxmlformats.org/officeDocument/2006/relationships/image" Target="../media/image6.sv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21.xml"/><Relationship Id="rId1" Type="http://schemas.openxmlformats.org/officeDocument/2006/relationships/slideLayout" Target="../slideLayouts/slideLayout16.xml"/><Relationship Id="rId6" Type="http://schemas.openxmlformats.org/officeDocument/2006/relationships/image" Target="../media/image7.svg"/><Relationship Id="rId5" Type="http://schemas.openxmlformats.org/officeDocument/2006/relationships/image" Target="../media/image6.sv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1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1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5.xml"/><Relationship Id="rId1" Type="http://schemas.openxmlformats.org/officeDocument/2006/relationships/slideLayout" Target="../slideLayouts/slideLayout16.xml"/><Relationship Id="rId6" Type="http://schemas.openxmlformats.org/officeDocument/2006/relationships/image" Target="../media/image7.svg"/><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36427"/>
            <a:ext cx="7556421" cy="3912870"/>
          </a:xfrm>
          <a:prstGeom prst="rect">
            <a:avLst/>
          </a:prstGeom>
          <a:noFill/>
          <a:ln/>
        </p:spPr>
        <p:txBody>
          <a:bodyPr wrap="square" lIns="0" tIns="0" rIns="0" bIns="0" rtlCol="0" anchor="t"/>
          <a:lstStyle/>
          <a:p>
            <a:pPr marL="0" indent="0" algn="l">
              <a:lnSpc>
                <a:spcPts val="7700"/>
              </a:lnSpc>
              <a:buNone/>
            </a:pPr>
            <a:r>
              <a:rPr lang="en-US" sz="6150" dirty="0">
                <a:solidFill>
                  <a:srgbClr val="F7F7F8"/>
                </a:solidFill>
                <a:latin typeface="DM Sans Medium" pitchFamily="34" charset="0"/>
                <a:ea typeface="DM Sans Medium" pitchFamily="34" charset="-122"/>
                <a:cs typeface="DM Sans Medium" pitchFamily="34" charset="-120"/>
              </a:rPr>
              <a:t>Havo Harorati Inversiyalari va Ularning Kelib Chiqishi</a:t>
            </a:r>
            <a:endParaRPr lang="en-US" sz="6150" dirty="0"/>
          </a:p>
        </p:txBody>
      </p:sp>
      <p:sp>
        <p:nvSpPr>
          <p:cNvPr id="4" name="Text 1"/>
          <p:cNvSpPr/>
          <p:nvPr/>
        </p:nvSpPr>
        <p:spPr>
          <a:xfrm>
            <a:off x="6280190" y="5189458"/>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Havo harorati inversiyalari - bu atmosferadagi haroratning odatdagidan farqli o'zgarishi bo'lib, odatda qishda, tungi soatlarda kuzatiladi. Bu havo haroratining o'zgarishi juda muhim ekologik va iqlimiy oqibatlarga olib keladi.</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04079"/>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Inversiyalarining Mohiyati</a:t>
            </a:r>
            <a:endParaRPr lang="en-US" sz="4450" dirty="0"/>
          </a:p>
        </p:txBody>
      </p:sp>
      <p:sp>
        <p:nvSpPr>
          <p:cNvPr id="4" name="Shape 1"/>
          <p:cNvSpPr/>
          <p:nvPr/>
        </p:nvSpPr>
        <p:spPr>
          <a:xfrm>
            <a:off x="6535341" y="2961799"/>
            <a:ext cx="30480" cy="4063722"/>
          </a:xfrm>
          <a:prstGeom prst="roundRect">
            <a:avLst>
              <a:gd name="adj" fmla="val 111628"/>
            </a:avLst>
          </a:prstGeom>
          <a:solidFill>
            <a:srgbClr val="65696B"/>
          </a:solidFill>
          <a:ln/>
        </p:spPr>
      </p:sp>
      <p:sp>
        <p:nvSpPr>
          <p:cNvPr id="5" name="Shape 2"/>
          <p:cNvSpPr/>
          <p:nvPr/>
        </p:nvSpPr>
        <p:spPr>
          <a:xfrm>
            <a:off x="6760012" y="3201710"/>
            <a:ext cx="680442" cy="30480"/>
          </a:xfrm>
          <a:prstGeom prst="roundRect">
            <a:avLst>
              <a:gd name="adj" fmla="val 111628"/>
            </a:avLst>
          </a:prstGeom>
          <a:solidFill>
            <a:srgbClr val="65696B"/>
          </a:solidFill>
          <a:ln/>
        </p:spPr>
      </p:sp>
      <p:sp>
        <p:nvSpPr>
          <p:cNvPr id="6" name="Shape 3"/>
          <p:cNvSpPr/>
          <p:nvPr/>
        </p:nvSpPr>
        <p:spPr>
          <a:xfrm>
            <a:off x="6280190" y="2961799"/>
            <a:ext cx="510302" cy="510302"/>
          </a:xfrm>
          <a:prstGeom prst="roundRect">
            <a:avLst>
              <a:gd name="adj" fmla="val 6667"/>
            </a:avLst>
          </a:prstGeom>
          <a:solidFill>
            <a:srgbClr val="4C5052"/>
          </a:solidFill>
          <a:ln/>
        </p:spPr>
      </p:sp>
      <p:sp>
        <p:nvSpPr>
          <p:cNvPr id="7" name="Text 4"/>
          <p:cNvSpPr/>
          <p:nvPr/>
        </p:nvSpPr>
        <p:spPr>
          <a:xfrm>
            <a:off x="6365260" y="3004304"/>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8" name="Text 5"/>
          <p:cNvSpPr/>
          <p:nvPr/>
        </p:nvSpPr>
        <p:spPr>
          <a:xfrm>
            <a:off x="7669411" y="3039666"/>
            <a:ext cx="3878580"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Odatiy Vertikal Harorat Profili</a:t>
            </a:r>
            <a:endParaRPr lang="en-US" sz="2200" dirty="0"/>
          </a:p>
        </p:txBody>
      </p:sp>
      <p:sp>
        <p:nvSpPr>
          <p:cNvPr id="9" name="Text 6"/>
          <p:cNvSpPr/>
          <p:nvPr/>
        </p:nvSpPr>
        <p:spPr>
          <a:xfrm>
            <a:off x="7669411" y="3530084"/>
            <a:ext cx="6167199"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Odatda balandlik oshgan sari havo harorati pasayadi.</a:t>
            </a:r>
            <a:endParaRPr lang="en-US" sz="1750" dirty="0"/>
          </a:p>
        </p:txBody>
      </p:sp>
      <p:sp>
        <p:nvSpPr>
          <p:cNvPr id="10" name="Shape 7"/>
          <p:cNvSpPr/>
          <p:nvPr/>
        </p:nvSpPr>
        <p:spPr>
          <a:xfrm>
            <a:off x="6760012" y="4586526"/>
            <a:ext cx="680442" cy="30480"/>
          </a:xfrm>
          <a:prstGeom prst="roundRect">
            <a:avLst>
              <a:gd name="adj" fmla="val 111628"/>
            </a:avLst>
          </a:prstGeom>
          <a:solidFill>
            <a:srgbClr val="65696B"/>
          </a:solidFill>
          <a:ln/>
        </p:spPr>
      </p:sp>
      <p:sp>
        <p:nvSpPr>
          <p:cNvPr id="11" name="Shape 8"/>
          <p:cNvSpPr/>
          <p:nvPr/>
        </p:nvSpPr>
        <p:spPr>
          <a:xfrm>
            <a:off x="6280190" y="4346615"/>
            <a:ext cx="510302" cy="510302"/>
          </a:xfrm>
          <a:prstGeom prst="roundRect">
            <a:avLst>
              <a:gd name="adj" fmla="val 6667"/>
            </a:avLst>
          </a:prstGeom>
          <a:solidFill>
            <a:srgbClr val="4C5052"/>
          </a:solidFill>
          <a:ln/>
        </p:spPr>
      </p:sp>
      <p:sp>
        <p:nvSpPr>
          <p:cNvPr id="12" name="Text 9"/>
          <p:cNvSpPr/>
          <p:nvPr/>
        </p:nvSpPr>
        <p:spPr>
          <a:xfrm>
            <a:off x="63652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3" name="Text 10"/>
          <p:cNvSpPr/>
          <p:nvPr/>
        </p:nvSpPr>
        <p:spPr>
          <a:xfrm>
            <a:off x="7669411" y="44244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Inversiya Profili</a:t>
            </a:r>
            <a:endParaRPr lang="en-US" sz="2200" dirty="0"/>
          </a:p>
        </p:txBody>
      </p:sp>
      <p:sp>
        <p:nvSpPr>
          <p:cNvPr id="14" name="Text 11"/>
          <p:cNvSpPr/>
          <p:nvPr/>
        </p:nvSpPr>
        <p:spPr>
          <a:xfrm>
            <a:off x="7669411" y="4914900"/>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shart-sharoitlarida balandlik oshgan sari harorat oshadi.</a:t>
            </a:r>
            <a:endParaRPr lang="en-US" sz="1750" dirty="0"/>
          </a:p>
        </p:txBody>
      </p:sp>
      <p:sp>
        <p:nvSpPr>
          <p:cNvPr id="15" name="Shape 12"/>
          <p:cNvSpPr/>
          <p:nvPr/>
        </p:nvSpPr>
        <p:spPr>
          <a:xfrm>
            <a:off x="6760012" y="6334244"/>
            <a:ext cx="680442" cy="30480"/>
          </a:xfrm>
          <a:prstGeom prst="roundRect">
            <a:avLst>
              <a:gd name="adj" fmla="val 111628"/>
            </a:avLst>
          </a:prstGeom>
          <a:solidFill>
            <a:srgbClr val="65696B"/>
          </a:solidFill>
          <a:ln/>
        </p:spPr>
      </p:sp>
      <p:sp>
        <p:nvSpPr>
          <p:cNvPr id="16" name="Shape 13"/>
          <p:cNvSpPr/>
          <p:nvPr/>
        </p:nvSpPr>
        <p:spPr>
          <a:xfrm>
            <a:off x="6280190" y="6094333"/>
            <a:ext cx="510302" cy="510302"/>
          </a:xfrm>
          <a:prstGeom prst="roundRect">
            <a:avLst>
              <a:gd name="adj" fmla="val 6667"/>
            </a:avLst>
          </a:prstGeom>
          <a:solidFill>
            <a:srgbClr val="4C5052"/>
          </a:solidFill>
          <a:ln/>
        </p:spPr>
      </p:sp>
      <p:sp>
        <p:nvSpPr>
          <p:cNvPr id="17" name="Text 14"/>
          <p:cNvSpPr/>
          <p:nvPr/>
        </p:nvSpPr>
        <p:spPr>
          <a:xfrm>
            <a:off x="63652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8" name="Text 15"/>
          <p:cNvSpPr/>
          <p:nvPr/>
        </p:nvSpPr>
        <p:spPr>
          <a:xfrm>
            <a:off x="7669411" y="6172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Inversiya Qalinligi</a:t>
            </a:r>
            <a:endParaRPr lang="en-US" sz="2200" dirty="0"/>
          </a:p>
        </p:txBody>
      </p:sp>
      <p:sp>
        <p:nvSpPr>
          <p:cNvPr id="19" name="Text 16"/>
          <p:cNvSpPr/>
          <p:nvPr/>
        </p:nvSpPr>
        <p:spPr>
          <a:xfrm>
            <a:off x="7669411" y="6662618"/>
            <a:ext cx="6167199"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qatlami odatda 100-1000 metr qalinlikda bo'ladi.</a:t>
            </a:r>
            <a:endParaRPr lang="en-US" sz="1750" dirty="0"/>
          </a:p>
        </p:txBody>
      </p:sp>
    </p:spTree>
    <p:extLst>
      <p:ext uri="{BB962C8B-B14F-4D97-AF65-F5344CB8AC3E}">
        <p14:creationId xmlns:p14="http://schemas.microsoft.com/office/powerpoint/2010/main" val="8098357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71230"/>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Inversiyalarining Sabablari</a:t>
            </a:r>
            <a:endParaRPr lang="en-US" sz="4450" dirty="0"/>
          </a:p>
        </p:txBody>
      </p:sp>
      <p:sp>
        <p:nvSpPr>
          <p:cNvPr id="4" name="Shape 1"/>
          <p:cNvSpPr/>
          <p:nvPr/>
        </p:nvSpPr>
        <p:spPr>
          <a:xfrm>
            <a:off x="793790" y="3028950"/>
            <a:ext cx="3664744" cy="2032754"/>
          </a:xfrm>
          <a:prstGeom prst="roundRect">
            <a:avLst>
              <a:gd name="adj" fmla="val 1674"/>
            </a:avLst>
          </a:prstGeom>
          <a:solidFill>
            <a:srgbClr val="4C5052"/>
          </a:solidFill>
          <a:ln/>
        </p:spPr>
      </p:sp>
      <p:sp>
        <p:nvSpPr>
          <p:cNvPr id="5" name="Text 2"/>
          <p:cNvSpPr/>
          <p:nvPr/>
        </p:nvSpPr>
        <p:spPr>
          <a:xfrm>
            <a:off x="1020604" y="32557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Radiatsion Inversiya</a:t>
            </a:r>
            <a:endParaRPr lang="en-US" sz="2200" dirty="0"/>
          </a:p>
        </p:txBody>
      </p:sp>
      <p:sp>
        <p:nvSpPr>
          <p:cNvPr id="6" name="Text 3"/>
          <p:cNvSpPr/>
          <p:nvPr/>
        </p:nvSpPr>
        <p:spPr>
          <a:xfrm>
            <a:off x="1020604" y="3746183"/>
            <a:ext cx="3211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Tungi sovuq havo qavatining yerga yaqinligi natijasida hosil bo'ladi.</a:t>
            </a:r>
            <a:endParaRPr lang="en-US" sz="1750" dirty="0"/>
          </a:p>
        </p:txBody>
      </p:sp>
      <p:sp>
        <p:nvSpPr>
          <p:cNvPr id="7" name="Shape 4"/>
          <p:cNvSpPr/>
          <p:nvPr/>
        </p:nvSpPr>
        <p:spPr>
          <a:xfrm>
            <a:off x="4685348" y="3028950"/>
            <a:ext cx="3664863" cy="2032754"/>
          </a:xfrm>
          <a:prstGeom prst="roundRect">
            <a:avLst>
              <a:gd name="adj" fmla="val 1674"/>
            </a:avLst>
          </a:prstGeom>
          <a:solidFill>
            <a:srgbClr val="4C5052"/>
          </a:solidFill>
          <a:ln/>
        </p:spPr>
      </p:sp>
      <p:sp>
        <p:nvSpPr>
          <p:cNvPr id="8" name="Text 5"/>
          <p:cNvSpPr/>
          <p:nvPr/>
        </p:nvSpPr>
        <p:spPr>
          <a:xfrm>
            <a:off x="4912162" y="32557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Advektiv Inversiya</a:t>
            </a:r>
            <a:endParaRPr lang="en-US" sz="2200" dirty="0"/>
          </a:p>
        </p:txBody>
      </p:sp>
      <p:sp>
        <p:nvSpPr>
          <p:cNvPr id="9" name="Text 6"/>
          <p:cNvSpPr/>
          <p:nvPr/>
        </p:nvSpPr>
        <p:spPr>
          <a:xfrm>
            <a:off x="4912162" y="3746183"/>
            <a:ext cx="321123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havoning sovuq havo ustidan harakatlanishi natijasida paydo bo'ladi.</a:t>
            </a:r>
            <a:endParaRPr lang="en-US" sz="1750" dirty="0"/>
          </a:p>
        </p:txBody>
      </p:sp>
      <p:sp>
        <p:nvSpPr>
          <p:cNvPr id="10" name="Shape 7"/>
          <p:cNvSpPr/>
          <p:nvPr/>
        </p:nvSpPr>
        <p:spPr>
          <a:xfrm>
            <a:off x="793790" y="5288518"/>
            <a:ext cx="7556421" cy="1669852"/>
          </a:xfrm>
          <a:prstGeom prst="roundRect">
            <a:avLst>
              <a:gd name="adj" fmla="val 2038"/>
            </a:avLst>
          </a:prstGeom>
          <a:solidFill>
            <a:srgbClr val="4C5052"/>
          </a:solidFill>
          <a:ln/>
        </p:spPr>
      </p:sp>
      <p:sp>
        <p:nvSpPr>
          <p:cNvPr id="11" name="Text 8"/>
          <p:cNvSpPr/>
          <p:nvPr/>
        </p:nvSpPr>
        <p:spPr>
          <a:xfrm>
            <a:off x="1020604" y="55153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Frontal Inversiya</a:t>
            </a:r>
            <a:endParaRPr lang="en-US" sz="2200" dirty="0"/>
          </a:p>
        </p:txBody>
      </p:sp>
      <p:sp>
        <p:nvSpPr>
          <p:cNvPr id="12" name="Text 9"/>
          <p:cNvSpPr/>
          <p:nvPr/>
        </p:nvSpPr>
        <p:spPr>
          <a:xfrm>
            <a:off x="1020604" y="6005751"/>
            <a:ext cx="7102793"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va sovuq havo massalarining to'qnashuvi natijasida hosil bo'ladi.</a:t>
            </a:r>
            <a:endParaRPr lang="en-US" sz="1750" dirty="0"/>
          </a:p>
        </p:txBody>
      </p:sp>
    </p:spTree>
    <p:extLst>
      <p:ext uri="{BB962C8B-B14F-4D97-AF65-F5344CB8AC3E}">
        <p14:creationId xmlns:p14="http://schemas.microsoft.com/office/powerpoint/2010/main" val="14391189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539960"/>
            <a:ext cx="9865995"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Inversiyalarining Turlari</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Radiatsion Inversiya</a:t>
            </a:r>
            <a:endParaRPr lang="en-US" sz="2200" dirty="0"/>
          </a:p>
        </p:txBody>
      </p:sp>
      <p:sp>
        <p:nvSpPr>
          <p:cNvPr id="4" name="Text 2"/>
          <p:cNvSpPr/>
          <p:nvPr/>
        </p:nvSpPr>
        <p:spPr>
          <a:xfrm>
            <a:off x="793790"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Tungi sovuq havo qavatining yerga yaqinligi natijasida hosil bo'ladi.</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Advektiv Inversiya</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havoning sovuq havo ustidan harakatlanishi natijasida paydo bo'ladi.</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Frontal Inversiya</a:t>
            </a:r>
            <a:endParaRPr lang="en-US" sz="2200" dirty="0"/>
          </a:p>
        </p:txBody>
      </p:sp>
      <p:sp>
        <p:nvSpPr>
          <p:cNvPr id="8" name="Text 6"/>
          <p:cNvSpPr/>
          <p:nvPr/>
        </p:nvSpPr>
        <p:spPr>
          <a:xfrm>
            <a:off x="9872067"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va sovuq havo massalarining to'qnashuvi natijasida hosil bo'ladi.</a:t>
            </a:r>
            <a:endParaRPr lang="en-US" sz="1750" dirty="0"/>
          </a:p>
        </p:txBody>
      </p:sp>
    </p:spTree>
    <p:extLst>
      <p:ext uri="{BB962C8B-B14F-4D97-AF65-F5344CB8AC3E}">
        <p14:creationId xmlns:p14="http://schemas.microsoft.com/office/powerpoint/2010/main" val="1005519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7793" y="1025604"/>
            <a:ext cx="7801213" cy="1198959"/>
          </a:xfrm>
          <a:prstGeom prst="rect">
            <a:avLst/>
          </a:prstGeom>
          <a:noFill/>
          <a:ln/>
        </p:spPr>
        <p:txBody>
          <a:bodyPr wrap="square" lIns="0" tIns="0" rIns="0" bIns="0" rtlCol="0" anchor="t"/>
          <a:lstStyle/>
          <a:p>
            <a:pPr marL="0" indent="0" algn="l">
              <a:lnSpc>
                <a:spcPts val="4700"/>
              </a:lnSpc>
              <a:buNone/>
            </a:pPr>
            <a:r>
              <a:rPr lang="en-US" sz="3750" dirty="0">
                <a:solidFill>
                  <a:srgbClr val="F7F7F8"/>
                </a:solidFill>
                <a:latin typeface="DM Sans Medium" pitchFamily="34" charset="0"/>
                <a:ea typeface="DM Sans Medium" pitchFamily="34" charset="-122"/>
                <a:cs typeface="DM Sans Medium" pitchFamily="34" charset="-120"/>
              </a:rPr>
              <a:t>Havo Harorati Inversiyalarining Hosil Bo'lish Sharoitlari</a:t>
            </a:r>
            <a:endParaRPr lang="en-US" sz="3750" dirty="0"/>
          </a:p>
        </p:txBody>
      </p:sp>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57793" y="2467808"/>
            <a:ext cx="479584" cy="479584"/>
          </a:xfrm>
          <a:prstGeom prst="rect">
            <a:avLst/>
          </a:prstGeom>
        </p:spPr>
      </p:pic>
      <p:sp>
        <p:nvSpPr>
          <p:cNvPr id="5" name="Text 1"/>
          <p:cNvSpPr/>
          <p:nvPr/>
        </p:nvSpPr>
        <p:spPr>
          <a:xfrm>
            <a:off x="6157793" y="3150156"/>
            <a:ext cx="2397919" cy="299680"/>
          </a:xfrm>
          <a:prstGeom prst="rect">
            <a:avLst/>
          </a:prstGeom>
          <a:noFill/>
          <a:ln/>
        </p:spPr>
        <p:txBody>
          <a:bodyPr wrap="none" lIns="0" tIns="0" rIns="0" bIns="0" rtlCol="0" anchor="t"/>
          <a:lstStyle/>
          <a:p>
            <a:pPr marL="0" indent="0" algn="l">
              <a:lnSpc>
                <a:spcPts val="2350"/>
              </a:lnSpc>
              <a:buNone/>
            </a:pPr>
            <a:r>
              <a:rPr lang="en-US" sz="1850" dirty="0">
                <a:solidFill>
                  <a:srgbClr val="D6D9D7"/>
                </a:solidFill>
                <a:latin typeface="DM Sans Medium" pitchFamily="34" charset="0"/>
                <a:ea typeface="DM Sans Medium" pitchFamily="34" charset="-122"/>
                <a:cs typeface="DM Sans Medium" pitchFamily="34" charset="-120"/>
              </a:rPr>
              <a:t>Bulutli Ob-Havo</a:t>
            </a:r>
            <a:endParaRPr lang="en-US" sz="1850" dirty="0"/>
          </a:p>
        </p:txBody>
      </p:sp>
      <p:sp>
        <p:nvSpPr>
          <p:cNvPr id="6" name="Text 2"/>
          <p:cNvSpPr/>
          <p:nvPr/>
        </p:nvSpPr>
        <p:spPr>
          <a:xfrm>
            <a:off x="6157793" y="3547110"/>
            <a:ext cx="7801213" cy="283131"/>
          </a:xfrm>
          <a:prstGeom prst="rect">
            <a:avLst/>
          </a:prstGeom>
          <a:noFill/>
          <a:ln/>
        </p:spPr>
        <p:txBody>
          <a:bodyPr wrap="none" lIns="0" tIns="0" rIns="0" bIns="0" rtlCol="0" anchor="t"/>
          <a:lstStyle/>
          <a:p>
            <a:pPr marL="0" indent="0" algn="l">
              <a:lnSpc>
                <a:spcPts val="2200"/>
              </a:lnSpc>
              <a:buNone/>
            </a:pPr>
            <a:r>
              <a:rPr lang="en-US" sz="1500" dirty="0">
                <a:solidFill>
                  <a:srgbClr val="D6D9D7"/>
                </a:solidFill>
                <a:latin typeface="Inter" pitchFamily="34" charset="0"/>
                <a:ea typeface="Inter" pitchFamily="34" charset="-122"/>
                <a:cs typeface="Inter" pitchFamily="34" charset="-120"/>
              </a:rPr>
              <a:t>Bulut qoplamasi inversiya hosil bo'lishiga yordam beradi.</a:t>
            </a:r>
            <a:endParaRPr lang="en-US" sz="1500" dirty="0"/>
          </a:p>
        </p:txBody>
      </p:sp>
      <p:pic>
        <p:nvPicPr>
          <p:cNvPr id="7"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6157793" y="4154686"/>
            <a:ext cx="479584" cy="479584"/>
          </a:xfrm>
          <a:prstGeom prst="rect">
            <a:avLst/>
          </a:prstGeom>
        </p:spPr>
      </p:pic>
      <p:sp>
        <p:nvSpPr>
          <p:cNvPr id="8" name="Text 3"/>
          <p:cNvSpPr/>
          <p:nvPr/>
        </p:nvSpPr>
        <p:spPr>
          <a:xfrm>
            <a:off x="6157793" y="4837033"/>
            <a:ext cx="2397919" cy="299680"/>
          </a:xfrm>
          <a:prstGeom prst="rect">
            <a:avLst/>
          </a:prstGeom>
          <a:noFill/>
          <a:ln/>
        </p:spPr>
        <p:txBody>
          <a:bodyPr wrap="none" lIns="0" tIns="0" rIns="0" bIns="0" rtlCol="0" anchor="t"/>
          <a:lstStyle/>
          <a:p>
            <a:pPr marL="0" indent="0" algn="l">
              <a:lnSpc>
                <a:spcPts val="2350"/>
              </a:lnSpc>
              <a:buNone/>
            </a:pPr>
            <a:r>
              <a:rPr lang="en-US" sz="1850" dirty="0">
                <a:solidFill>
                  <a:srgbClr val="D6D9D7"/>
                </a:solidFill>
                <a:latin typeface="DM Sans Medium" pitchFamily="34" charset="0"/>
                <a:ea typeface="DM Sans Medium" pitchFamily="34" charset="-122"/>
                <a:cs typeface="DM Sans Medium" pitchFamily="34" charset="-120"/>
              </a:rPr>
              <a:t>Kuchsiz Shamol</a:t>
            </a:r>
            <a:endParaRPr lang="en-US" sz="1850" dirty="0"/>
          </a:p>
        </p:txBody>
      </p:sp>
      <p:sp>
        <p:nvSpPr>
          <p:cNvPr id="9" name="Text 4"/>
          <p:cNvSpPr/>
          <p:nvPr/>
        </p:nvSpPr>
        <p:spPr>
          <a:xfrm>
            <a:off x="6157793" y="5233988"/>
            <a:ext cx="7801213" cy="283131"/>
          </a:xfrm>
          <a:prstGeom prst="rect">
            <a:avLst/>
          </a:prstGeom>
          <a:noFill/>
          <a:ln/>
        </p:spPr>
        <p:txBody>
          <a:bodyPr wrap="none" lIns="0" tIns="0" rIns="0" bIns="0" rtlCol="0" anchor="t"/>
          <a:lstStyle/>
          <a:p>
            <a:pPr marL="0" indent="0" algn="l">
              <a:lnSpc>
                <a:spcPts val="2200"/>
              </a:lnSpc>
              <a:buNone/>
            </a:pPr>
            <a:r>
              <a:rPr lang="en-US" sz="1500" dirty="0">
                <a:solidFill>
                  <a:srgbClr val="D6D9D7"/>
                </a:solidFill>
                <a:latin typeface="Inter" pitchFamily="34" charset="0"/>
                <a:ea typeface="Inter" pitchFamily="34" charset="-122"/>
                <a:cs typeface="Inter" pitchFamily="34" charset="-120"/>
              </a:rPr>
              <a:t>Kuchsiz shamol inversiya qatlamining buzilishining oldini oladi.</a:t>
            </a:r>
            <a:endParaRPr lang="en-US" sz="1500" dirty="0"/>
          </a:p>
        </p:txBody>
      </p:sp>
      <p:pic>
        <p:nvPicPr>
          <p:cNvPr id="10"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6157793" y="5841563"/>
            <a:ext cx="479584" cy="479584"/>
          </a:xfrm>
          <a:prstGeom prst="rect">
            <a:avLst/>
          </a:prstGeom>
        </p:spPr>
      </p:pic>
      <p:sp>
        <p:nvSpPr>
          <p:cNvPr id="11" name="Text 5"/>
          <p:cNvSpPr/>
          <p:nvPr/>
        </p:nvSpPr>
        <p:spPr>
          <a:xfrm>
            <a:off x="6157793" y="6523911"/>
            <a:ext cx="2397919" cy="299680"/>
          </a:xfrm>
          <a:prstGeom prst="rect">
            <a:avLst/>
          </a:prstGeom>
          <a:noFill/>
          <a:ln/>
        </p:spPr>
        <p:txBody>
          <a:bodyPr wrap="none" lIns="0" tIns="0" rIns="0" bIns="0" rtlCol="0" anchor="t"/>
          <a:lstStyle/>
          <a:p>
            <a:pPr marL="0" indent="0" algn="l">
              <a:lnSpc>
                <a:spcPts val="2350"/>
              </a:lnSpc>
              <a:buNone/>
            </a:pPr>
            <a:r>
              <a:rPr lang="en-US" sz="1850" dirty="0">
                <a:solidFill>
                  <a:srgbClr val="D6D9D7"/>
                </a:solidFill>
                <a:latin typeface="DM Sans Medium" pitchFamily="34" charset="0"/>
                <a:ea typeface="DM Sans Medium" pitchFamily="34" charset="-122"/>
                <a:cs typeface="DM Sans Medium" pitchFamily="34" charset="-120"/>
              </a:rPr>
              <a:t>Yog'ingarchilik</a:t>
            </a:r>
            <a:endParaRPr lang="en-US" sz="1850" dirty="0"/>
          </a:p>
        </p:txBody>
      </p:sp>
      <p:sp>
        <p:nvSpPr>
          <p:cNvPr id="12" name="Text 6"/>
          <p:cNvSpPr/>
          <p:nvPr/>
        </p:nvSpPr>
        <p:spPr>
          <a:xfrm>
            <a:off x="6157793" y="6920865"/>
            <a:ext cx="7801213" cy="283131"/>
          </a:xfrm>
          <a:prstGeom prst="rect">
            <a:avLst/>
          </a:prstGeom>
          <a:noFill/>
          <a:ln/>
        </p:spPr>
        <p:txBody>
          <a:bodyPr wrap="none" lIns="0" tIns="0" rIns="0" bIns="0" rtlCol="0" anchor="t"/>
          <a:lstStyle/>
          <a:p>
            <a:pPr marL="0" indent="0" algn="l">
              <a:lnSpc>
                <a:spcPts val="2200"/>
              </a:lnSpc>
              <a:buNone/>
            </a:pPr>
            <a:r>
              <a:rPr lang="en-US" sz="1500" dirty="0">
                <a:solidFill>
                  <a:srgbClr val="D6D9D7"/>
                </a:solidFill>
                <a:latin typeface="Inter" pitchFamily="34" charset="0"/>
                <a:ea typeface="Inter" pitchFamily="34" charset="-122"/>
                <a:cs typeface="Inter" pitchFamily="34" charset="-120"/>
              </a:rPr>
              <a:t>Yog'ingarchilik inversiya qavatlarining hosil bo'lishini ta'minlaydi.</a:t>
            </a:r>
            <a:endParaRPr lang="en-US" sz="1500" dirty="0"/>
          </a:p>
        </p:txBody>
      </p:sp>
    </p:spTree>
    <p:extLst>
      <p:ext uri="{BB962C8B-B14F-4D97-AF65-F5344CB8AC3E}">
        <p14:creationId xmlns:p14="http://schemas.microsoft.com/office/powerpoint/2010/main" val="3530930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8784" y="972979"/>
            <a:ext cx="7646432" cy="1337072"/>
          </a:xfrm>
          <a:prstGeom prst="rect">
            <a:avLst/>
          </a:prstGeom>
          <a:noFill/>
          <a:ln/>
        </p:spPr>
        <p:txBody>
          <a:bodyPr wrap="square" lIns="0" tIns="0" rIns="0" bIns="0" rtlCol="0" anchor="t"/>
          <a:lstStyle/>
          <a:p>
            <a:pPr marL="0" indent="0" algn="l">
              <a:lnSpc>
                <a:spcPts val="5250"/>
              </a:lnSpc>
              <a:buNone/>
            </a:pPr>
            <a:r>
              <a:rPr lang="en-US" sz="4200" dirty="0">
                <a:solidFill>
                  <a:srgbClr val="F7F7F8"/>
                </a:solidFill>
                <a:latin typeface="DM Sans Medium" pitchFamily="34" charset="0"/>
                <a:ea typeface="DM Sans Medium" pitchFamily="34" charset="-122"/>
                <a:cs typeface="DM Sans Medium" pitchFamily="34" charset="-120"/>
              </a:rPr>
              <a:t>Havo Harorati Inversiyalarining Atrof-Muhitga Ta'siri</a:t>
            </a:r>
            <a:endParaRPr lang="en-US" sz="4200" dirty="0"/>
          </a:p>
        </p:txBody>
      </p:sp>
      <p:pic>
        <p:nvPicPr>
          <p:cNvPr id="4" name="Image 1" descr="preencoded.png"/>
          <p:cNvPicPr>
            <a:picLocks noChangeAspect="1"/>
          </p:cNvPicPr>
          <p:nvPr/>
        </p:nvPicPr>
        <p:blipFill>
          <a:blip r:embed="rId4"/>
          <a:stretch>
            <a:fillRect/>
          </a:stretch>
        </p:blipFill>
        <p:spPr>
          <a:xfrm>
            <a:off x="748784" y="2612708"/>
            <a:ext cx="1069658" cy="1547932"/>
          </a:xfrm>
          <a:prstGeom prst="rect">
            <a:avLst/>
          </a:prstGeom>
        </p:spPr>
      </p:pic>
      <p:sp>
        <p:nvSpPr>
          <p:cNvPr id="5" name="Text 1"/>
          <p:cNvSpPr/>
          <p:nvPr/>
        </p:nvSpPr>
        <p:spPr>
          <a:xfrm>
            <a:off x="2020133" y="2826544"/>
            <a:ext cx="3398996"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Ifloslanish Konsentratsiyasi</a:t>
            </a:r>
            <a:endParaRPr lang="en-US" sz="2100" dirty="0"/>
          </a:p>
        </p:txBody>
      </p:sp>
      <p:sp>
        <p:nvSpPr>
          <p:cNvPr id="6" name="Text 2"/>
          <p:cNvSpPr/>
          <p:nvPr/>
        </p:nvSpPr>
        <p:spPr>
          <a:xfrm>
            <a:off x="2020133" y="3281720"/>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Havo inversiyasi sababli havoda turli iflovchilarga to'planish kuchayadi.</a:t>
            </a:r>
            <a:endParaRPr lang="en-US" sz="1650" dirty="0"/>
          </a:p>
        </p:txBody>
      </p:sp>
      <p:pic>
        <p:nvPicPr>
          <p:cNvPr id="7" name="Image 2" descr="preencoded.png"/>
          <p:cNvPicPr>
            <a:picLocks noChangeAspect="1"/>
          </p:cNvPicPr>
          <p:nvPr/>
        </p:nvPicPr>
        <p:blipFill>
          <a:blip r:embed="rId5"/>
          <a:stretch>
            <a:fillRect/>
          </a:stretch>
        </p:blipFill>
        <p:spPr>
          <a:xfrm>
            <a:off x="748784" y="4160639"/>
            <a:ext cx="1069658" cy="1547932"/>
          </a:xfrm>
          <a:prstGeom prst="rect">
            <a:avLst/>
          </a:prstGeom>
        </p:spPr>
      </p:pic>
      <p:sp>
        <p:nvSpPr>
          <p:cNvPr id="8" name="Text 3"/>
          <p:cNvSpPr/>
          <p:nvPr/>
        </p:nvSpPr>
        <p:spPr>
          <a:xfrm>
            <a:off x="2020133" y="4374475"/>
            <a:ext cx="3258145"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Sovuq Havo Qatlamlanishi</a:t>
            </a:r>
            <a:endParaRPr lang="en-US" sz="2100" dirty="0"/>
          </a:p>
        </p:txBody>
      </p:sp>
      <p:sp>
        <p:nvSpPr>
          <p:cNvPr id="9" name="Text 4"/>
          <p:cNvSpPr/>
          <p:nvPr/>
        </p:nvSpPr>
        <p:spPr>
          <a:xfrm>
            <a:off x="2020133" y="4829651"/>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Inversiya sababli hosil bo'lgan sovuq havo qatlamlanishi ekologik muammolarga olib keladi.</a:t>
            </a:r>
            <a:endParaRPr lang="en-US" sz="1650" dirty="0"/>
          </a:p>
        </p:txBody>
      </p:sp>
      <p:pic>
        <p:nvPicPr>
          <p:cNvPr id="10" name="Image 3" descr="preencoded.png"/>
          <p:cNvPicPr>
            <a:picLocks noChangeAspect="1"/>
          </p:cNvPicPr>
          <p:nvPr/>
        </p:nvPicPr>
        <p:blipFill>
          <a:blip r:embed="rId6"/>
          <a:stretch>
            <a:fillRect/>
          </a:stretch>
        </p:blipFill>
        <p:spPr>
          <a:xfrm>
            <a:off x="748784" y="5708571"/>
            <a:ext cx="1069658" cy="1547932"/>
          </a:xfrm>
          <a:prstGeom prst="rect">
            <a:avLst/>
          </a:prstGeom>
        </p:spPr>
      </p:pic>
      <p:sp>
        <p:nvSpPr>
          <p:cNvPr id="11" name="Text 5"/>
          <p:cNvSpPr/>
          <p:nvPr/>
        </p:nvSpPr>
        <p:spPr>
          <a:xfrm>
            <a:off x="2020133" y="5922407"/>
            <a:ext cx="2785229"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Qor va Muzlik Erishishi</a:t>
            </a:r>
            <a:endParaRPr lang="en-US" sz="2100" dirty="0"/>
          </a:p>
        </p:txBody>
      </p:sp>
      <p:sp>
        <p:nvSpPr>
          <p:cNvPr id="12" name="Text 6"/>
          <p:cNvSpPr/>
          <p:nvPr/>
        </p:nvSpPr>
        <p:spPr>
          <a:xfrm>
            <a:off x="2020133" y="6377583"/>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Inversiya qatlami suv havzalari va qorlarning erishishini sekinlashtiradi.</a:t>
            </a:r>
            <a:endParaRPr lang="en-US" sz="1650" dirty="0"/>
          </a:p>
        </p:txBody>
      </p:sp>
    </p:spTree>
    <p:extLst>
      <p:ext uri="{BB962C8B-B14F-4D97-AF65-F5344CB8AC3E}">
        <p14:creationId xmlns:p14="http://schemas.microsoft.com/office/powerpoint/2010/main" val="31006974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5268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 va Ob-Havo</a:t>
            </a:r>
            <a:endParaRPr lang="en-US" sz="4450" dirty="0"/>
          </a:p>
        </p:txBody>
      </p:sp>
      <p:sp>
        <p:nvSpPr>
          <p:cNvPr id="4" name="Shape 1"/>
          <p:cNvSpPr/>
          <p:nvPr/>
        </p:nvSpPr>
        <p:spPr>
          <a:xfrm>
            <a:off x="6280190" y="3210401"/>
            <a:ext cx="3664744" cy="2032754"/>
          </a:xfrm>
          <a:prstGeom prst="roundRect">
            <a:avLst>
              <a:gd name="adj" fmla="val 1674"/>
            </a:avLst>
          </a:prstGeom>
          <a:solidFill>
            <a:srgbClr val="4C5052"/>
          </a:solidFill>
          <a:ln/>
        </p:spPr>
      </p:sp>
      <p:sp>
        <p:nvSpPr>
          <p:cNvPr id="5" name="Text 2"/>
          <p:cNvSpPr/>
          <p:nvPr/>
        </p:nvSpPr>
        <p:spPr>
          <a:xfrm>
            <a:off x="6507004" y="3437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Bulutlanish</a:t>
            </a:r>
            <a:endParaRPr lang="en-US" sz="2200" dirty="0"/>
          </a:p>
        </p:txBody>
      </p:sp>
      <p:sp>
        <p:nvSpPr>
          <p:cNvPr id="6" name="Text 3"/>
          <p:cNvSpPr/>
          <p:nvPr/>
        </p:nvSpPr>
        <p:spPr>
          <a:xfrm>
            <a:off x="6507004" y="3927634"/>
            <a:ext cx="3211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bulutlar hosil bo'lishiga va ular balandligini cheklashga olib keladi.</a:t>
            </a:r>
            <a:endParaRPr lang="en-US" sz="1750" dirty="0"/>
          </a:p>
        </p:txBody>
      </p:sp>
      <p:sp>
        <p:nvSpPr>
          <p:cNvPr id="7" name="Shape 4"/>
          <p:cNvSpPr/>
          <p:nvPr/>
        </p:nvSpPr>
        <p:spPr>
          <a:xfrm>
            <a:off x="10171748" y="3210401"/>
            <a:ext cx="3664863" cy="2032754"/>
          </a:xfrm>
          <a:prstGeom prst="roundRect">
            <a:avLst>
              <a:gd name="adj" fmla="val 1674"/>
            </a:avLst>
          </a:prstGeom>
          <a:solidFill>
            <a:srgbClr val="4C5052"/>
          </a:solidFill>
          <a:ln/>
        </p:spPr>
      </p:sp>
      <p:sp>
        <p:nvSpPr>
          <p:cNvPr id="8" name="Text 5"/>
          <p:cNvSpPr/>
          <p:nvPr/>
        </p:nvSpPr>
        <p:spPr>
          <a:xfrm>
            <a:off x="10398562" y="3437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Yog'ingarchilik</a:t>
            </a:r>
            <a:endParaRPr lang="en-US" sz="2200" dirty="0"/>
          </a:p>
        </p:txBody>
      </p:sp>
      <p:sp>
        <p:nvSpPr>
          <p:cNvPr id="9" name="Text 6"/>
          <p:cNvSpPr/>
          <p:nvPr/>
        </p:nvSpPr>
        <p:spPr>
          <a:xfrm>
            <a:off x="10398562" y="3927634"/>
            <a:ext cx="321123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qatlami yog'inlar miqdorini kamaytiradi va yog'inlarni silliqlashtiradi.</a:t>
            </a:r>
            <a:endParaRPr lang="en-US" sz="1750" dirty="0"/>
          </a:p>
        </p:txBody>
      </p:sp>
      <p:sp>
        <p:nvSpPr>
          <p:cNvPr id="10" name="Shape 7"/>
          <p:cNvSpPr/>
          <p:nvPr/>
        </p:nvSpPr>
        <p:spPr>
          <a:xfrm>
            <a:off x="6280190" y="5469969"/>
            <a:ext cx="7556421" cy="1306949"/>
          </a:xfrm>
          <a:prstGeom prst="roundRect">
            <a:avLst>
              <a:gd name="adj" fmla="val 2603"/>
            </a:avLst>
          </a:prstGeom>
          <a:solidFill>
            <a:srgbClr val="4C5052"/>
          </a:solidFill>
          <a:ln/>
        </p:spPr>
      </p:sp>
      <p:sp>
        <p:nvSpPr>
          <p:cNvPr id="11" name="Text 8"/>
          <p:cNvSpPr/>
          <p:nvPr/>
        </p:nvSpPr>
        <p:spPr>
          <a:xfrm>
            <a:off x="6507004" y="569678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Shamol</a:t>
            </a:r>
            <a:endParaRPr lang="en-US" sz="2200" dirty="0"/>
          </a:p>
        </p:txBody>
      </p:sp>
      <p:sp>
        <p:nvSpPr>
          <p:cNvPr id="12" name="Text 9"/>
          <p:cNvSpPr/>
          <p:nvPr/>
        </p:nvSpPr>
        <p:spPr>
          <a:xfrm>
            <a:off x="6507004" y="6187202"/>
            <a:ext cx="7102793"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shamollar tezligini va harakatlanishini sekinlashtiradi.</a:t>
            </a:r>
            <a:endParaRPr lang="en-US" sz="1750" dirty="0"/>
          </a:p>
        </p:txBody>
      </p:sp>
    </p:spTree>
    <p:extLst>
      <p:ext uri="{BB962C8B-B14F-4D97-AF65-F5344CB8AC3E}">
        <p14:creationId xmlns:p14="http://schemas.microsoft.com/office/powerpoint/2010/main" val="38173447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4117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 va Ekologik Muammolar</a:t>
            </a:r>
            <a:endParaRPr lang="en-US" sz="4450" dirty="0"/>
          </a:p>
        </p:txBody>
      </p:sp>
      <p:sp>
        <p:nvSpPr>
          <p:cNvPr id="4" name="Shape 1"/>
          <p:cNvSpPr/>
          <p:nvPr/>
        </p:nvSpPr>
        <p:spPr>
          <a:xfrm>
            <a:off x="793790" y="2598896"/>
            <a:ext cx="510302" cy="510302"/>
          </a:xfrm>
          <a:prstGeom prst="roundRect">
            <a:avLst>
              <a:gd name="adj" fmla="val 6667"/>
            </a:avLst>
          </a:prstGeom>
          <a:solidFill>
            <a:srgbClr val="4C5052"/>
          </a:solidFill>
          <a:ln/>
        </p:spPr>
      </p:sp>
      <p:sp>
        <p:nvSpPr>
          <p:cNvPr id="5" name="Text 2"/>
          <p:cNvSpPr/>
          <p:nvPr/>
        </p:nvSpPr>
        <p:spPr>
          <a:xfrm>
            <a:off x="878860" y="264140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6" name="Text 3"/>
          <p:cNvSpPr/>
          <p:nvPr/>
        </p:nvSpPr>
        <p:spPr>
          <a:xfrm>
            <a:off x="1530906" y="26767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Havoning Ifloslanishi</a:t>
            </a:r>
            <a:endParaRPr lang="en-US" sz="2200" dirty="0"/>
          </a:p>
        </p:txBody>
      </p:sp>
      <p:sp>
        <p:nvSpPr>
          <p:cNvPr id="7" name="Text 4"/>
          <p:cNvSpPr/>
          <p:nvPr/>
        </p:nvSpPr>
        <p:spPr>
          <a:xfrm>
            <a:off x="1530906" y="3167182"/>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sababli iflovchi moddalar havoda to'planib, ifloslanish darajasini oshiradi.</a:t>
            </a:r>
            <a:endParaRPr lang="en-US" sz="1750" dirty="0"/>
          </a:p>
        </p:txBody>
      </p:sp>
      <p:sp>
        <p:nvSpPr>
          <p:cNvPr id="8" name="Shape 5"/>
          <p:cNvSpPr/>
          <p:nvPr/>
        </p:nvSpPr>
        <p:spPr>
          <a:xfrm>
            <a:off x="793790" y="4346615"/>
            <a:ext cx="510302" cy="510302"/>
          </a:xfrm>
          <a:prstGeom prst="roundRect">
            <a:avLst>
              <a:gd name="adj" fmla="val 6667"/>
            </a:avLst>
          </a:prstGeom>
          <a:solidFill>
            <a:srgbClr val="4C5052"/>
          </a:solidFill>
          <a:ln/>
        </p:spPr>
      </p:sp>
      <p:sp>
        <p:nvSpPr>
          <p:cNvPr id="9" name="Text 6"/>
          <p:cNvSpPr/>
          <p:nvPr/>
        </p:nvSpPr>
        <p:spPr>
          <a:xfrm>
            <a:off x="8788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0" name="Text 7"/>
          <p:cNvSpPr/>
          <p:nvPr/>
        </p:nvSpPr>
        <p:spPr>
          <a:xfrm>
            <a:off x="1530906" y="44244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Sog'liq Muammolari</a:t>
            </a:r>
            <a:endParaRPr lang="en-US" sz="2200" dirty="0"/>
          </a:p>
        </p:txBody>
      </p:sp>
      <p:sp>
        <p:nvSpPr>
          <p:cNvPr id="11" name="Text 8"/>
          <p:cNvSpPr/>
          <p:nvPr/>
        </p:nvSpPr>
        <p:spPr>
          <a:xfrm>
            <a:off x="1530906" y="4914900"/>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Havo ifloslanishi sababli turli nafas olish, yurak-qon tomir va boshqa kasalliklar rivojlanishi mumkin.</a:t>
            </a:r>
            <a:endParaRPr lang="en-US" sz="1750" dirty="0"/>
          </a:p>
        </p:txBody>
      </p:sp>
      <p:sp>
        <p:nvSpPr>
          <p:cNvPr id="12" name="Shape 9"/>
          <p:cNvSpPr/>
          <p:nvPr/>
        </p:nvSpPr>
        <p:spPr>
          <a:xfrm>
            <a:off x="793790" y="6094333"/>
            <a:ext cx="510302" cy="510302"/>
          </a:xfrm>
          <a:prstGeom prst="roundRect">
            <a:avLst>
              <a:gd name="adj" fmla="val 6667"/>
            </a:avLst>
          </a:prstGeom>
          <a:solidFill>
            <a:srgbClr val="4C5052"/>
          </a:solidFill>
          <a:ln/>
        </p:spPr>
      </p:sp>
      <p:sp>
        <p:nvSpPr>
          <p:cNvPr id="13" name="Text 10"/>
          <p:cNvSpPr/>
          <p:nvPr/>
        </p:nvSpPr>
        <p:spPr>
          <a:xfrm>
            <a:off x="8788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4" name="Text 11"/>
          <p:cNvSpPr/>
          <p:nvPr/>
        </p:nvSpPr>
        <p:spPr>
          <a:xfrm>
            <a:off x="1530906" y="6172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Ekologik Ta'sirlar</a:t>
            </a:r>
            <a:endParaRPr lang="en-US" sz="2200" dirty="0"/>
          </a:p>
        </p:txBody>
      </p:sp>
      <p:sp>
        <p:nvSpPr>
          <p:cNvPr id="15" name="Text 12"/>
          <p:cNvSpPr/>
          <p:nvPr/>
        </p:nvSpPr>
        <p:spPr>
          <a:xfrm>
            <a:off x="1530906" y="6662618"/>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sababli birlamchi iflovchilar buzilmay qoladi va ekologik tizimga salbiy ta'sir etadi.</a:t>
            </a:r>
            <a:endParaRPr lang="en-US" sz="1750" dirty="0"/>
          </a:p>
        </p:txBody>
      </p:sp>
    </p:spTree>
    <p:extLst>
      <p:ext uri="{BB962C8B-B14F-4D97-AF65-F5344CB8AC3E}">
        <p14:creationId xmlns:p14="http://schemas.microsoft.com/office/powerpoint/2010/main" val="35675788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4117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 Oldini Olish Choralari</a:t>
            </a:r>
            <a:endParaRPr lang="en-US" sz="4450" dirty="0"/>
          </a:p>
        </p:txBody>
      </p:sp>
      <p:sp>
        <p:nvSpPr>
          <p:cNvPr id="4" name="Shape 1"/>
          <p:cNvSpPr/>
          <p:nvPr/>
        </p:nvSpPr>
        <p:spPr>
          <a:xfrm>
            <a:off x="1048941" y="2598896"/>
            <a:ext cx="30480" cy="4789527"/>
          </a:xfrm>
          <a:prstGeom prst="roundRect">
            <a:avLst>
              <a:gd name="adj" fmla="val 111628"/>
            </a:avLst>
          </a:prstGeom>
          <a:solidFill>
            <a:srgbClr val="65696B"/>
          </a:solidFill>
          <a:ln/>
        </p:spPr>
      </p:sp>
      <p:sp>
        <p:nvSpPr>
          <p:cNvPr id="5" name="Shape 2"/>
          <p:cNvSpPr/>
          <p:nvPr/>
        </p:nvSpPr>
        <p:spPr>
          <a:xfrm>
            <a:off x="1273612" y="2838807"/>
            <a:ext cx="680442" cy="30480"/>
          </a:xfrm>
          <a:prstGeom prst="roundRect">
            <a:avLst>
              <a:gd name="adj" fmla="val 111628"/>
            </a:avLst>
          </a:prstGeom>
          <a:solidFill>
            <a:srgbClr val="65696B"/>
          </a:solidFill>
          <a:ln/>
        </p:spPr>
      </p:sp>
      <p:sp>
        <p:nvSpPr>
          <p:cNvPr id="6" name="Shape 3"/>
          <p:cNvSpPr/>
          <p:nvPr/>
        </p:nvSpPr>
        <p:spPr>
          <a:xfrm>
            <a:off x="793790" y="2598896"/>
            <a:ext cx="510302" cy="510302"/>
          </a:xfrm>
          <a:prstGeom prst="roundRect">
            <a:avLst>
              <a:gd name="adj" fmla="val 6667"/>
            </a:avLst>
          </a:prstGeom>
          <a:solidFill>
            <a:srgbClr val="4C5052"/>
          </a:solidFill>
          <a:ln/>
        </p:spPr>
      </p:sp>
      <p:sp>
        <p:nvSpPr>
          <p:cNvPr id="7" name="Text 4"/>
          <p:cNvSpPr/>
          <p:nvPr/>
        </p:nvSpPr>
        <p:spPr>
          <a:xfrm>
            <a:off x="878860" y="264140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8" name="Text 5"/>
          <p:cNvSpPr/>
          <p:nvPr/>
        </p:nvSpPr>
        <p:spPr>
          <a:xfrm>
            <a:off x="2183011" y="26767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Iflovchilar Chiqindisi</a:t>
            </a:r>
            <a:endParaRPr lang="en-US" sz="2200" dirty="0"/>
          </a:p>
        </p:txBody>
      </p:sp>
      <p:sp>
        <p:nvSpPr>
          <p:cNvPr id="9" name="Text 6"/>
          <p:cNvSpPr/>
          <p:nvPr/>
        </p:nvSpPr>
        <p:spPr>
          <a:xfrm>
            <a:off x="2183011" y="3167182"/>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Sanoat va transport chiqindilarini kamaytirish muhim ahamiyatga ega.</a:t>
            </a:r>
            <a:endParaRPr lang="en-US" sz="1750" dirty="0"/>
          </a:p>
        </p:txBody>
      </p:sp>
      <p:sp>
        <p:nvSpPr>
          <p:cNvPr id="10" name="Shape 7"/>
          <p:cNvSpPr/>
          <p:nvPr/>
        </p:nvSpPr>
        <p:spPr>
          <a:xfrm>
            <a:off x="1273612" y="4586526"/>
            <a:ext cx="680442" cy="30480"/>
          </a:xfrm>
          <a:prstGeom prst="roundRect">
            <a:avLst>
              <a:gd name="adj" fmla="val 111628"/>
            </a:avLst>
          </a:prstGeom>
          <a:solidFill>
            <a:srgbClr val="65696B"/>
          </a:solidFill>
          <a:ln/>
        </p:spPr>
      </p:sp>
      <p:sp>
        <p:nvSpPr>
          <p:cNvPr id="11" name="Shape 8"/>
          <p:cNvSpPr/>
          <p:nvPr/>
        </p:nvSpPr>
        <p:spPr>
          <a:xfrm>
            <a:off x="793790" y="4346615"/>
            <a:ext cx="510302" cy="510302"/>
          </a:xfrm>
          <a:prstGeom prst="roundRect">
            <a:avLst>
              <a:gd name="adj" fmla="val 6667"/>
            </a:avLst>
          </a:prstGeom>
          <a:solidFill>
            <a:srgbClr val="4C5052"/>
          </a:solidFill>
          <a:ln/>
        </p:spPr>
      </p:sp>
      <p:sp>
        <p:nvSpPr>
          <p:cNvPr id="12" name="Text 9"/>
          <p:cNvSpPr/>
          <p:nvPr/>
        </p:nvSpPr>
        <p:spPr>
          <a:xfrm>
            <a:off x="8788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3" name="Text 10"/>
          <p:cNvSpPr/>
          <p:nvPr/>
        </p:nvSpPr>
        <p:spPr>
          <a:xfrm>
            <a:off x="2183011" y="4424482"/>
            <a:ext cx="3959543"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Ventilasiya Tizimini Yaxshilash</a:t>
            </a:r>
            <a:endParaRPr lang="en-US" sz="2200" dirty="0"/>
          </a:p>
        </p:txBody>
      </p:sp>
      <p:sp>
        <p:nvSpPr>
          <p:cNvPr id="14" name="Text 11"/>
          <p:cNvSpPr/>
          <p:nvPr/>
        </p:nvSpPr>
        <p:spPr>
          <a:xfrm>
            <a:off x="2183011" y="4914900"/>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Sarapalangan havo oqimini yaxshilash ifloslanishni pasaytirishi mumkin.</a:t>
            </a:r>
            <a:endParaRPr lang="en-US" sz="1750" dirty="0"/>
          </a:p>
        </p:txBody>
      </p:sp>
      <p:sp>
        <p:nvSpPr>
          <p:cNvPr id="15" name="Shape 12"/>
          <p:cNvSpPr/>
          <p:nvPr/>
        </p:nvSpPr>
        <p:spPr>
          <a:xfrm>
            <a:off x="1273612" y="6334244"/>
            <a:ext cx="680442" cy="30480"/>
          </a:xfrm>
          <a:prstGeom prst="roundRect">
            <a:avLst>
              <a:gd name="adj" fmla="val 111628"/>
            </a:avLst>
          </a:prstGeom>
          <a:solidFill>
            <a:srgbClr val="65696B"/>
          </a:solidFill>
          <a:ln/>
        </p:spPr>
      </p:sp>
      <p:sp>
        <p:nvSpPr>
          <p:cNvPr id="16" name="Shape 13"/>
          <p:cNvSpPr/>
          <p:nvPr/>
        </p:nvSpPr>
        <p:spPr>
          <a:xfrm>
            <a:off x="793790" y="6094333"/>
            <a:ext cx="510302" cy="510302"/>
          </a:xfrm>
          <a:prstGeom prst="roundRect">
            <a:avLst>
              <a:gd name="adj" fmla="val 6667"/>
            </a:avLst>
          </a:prstGeom>
          <a:solidFill>
            <a:srgbClr val="4C5052"/>
          </a:solidFill>
          <a:ln/>
        </p:spPr>
      </p:sp>
      <p:sp>
        <p:nvSpPr>
          <p:cNvPr id="17" name="Text 14"/>
          <p:cNvSpPr/>
          <p:nvPr/>
        </p:nvSpPr>
        <p:spPr>
          <a:xfrm>
            <a:off x="8788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8" name="Text 15"/>
          <p:cNvSpPr/>
          <p:nvPr/>
        </p:nvSpPr>
        <p:spPr>
          <a:xfrm>
            <a:off x="2183011" y="6172200"/>
            <a:ext cx="3022521"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Yangilanuvchi Energiya</a:t>
            </a:r>
            <a:endParaRPr lang="en-US" sz="2200" dirty="0"/>
          </a:p>
        </p:txBody>
      </p:sp>
      <p:sp>
        <p:nvSpPr>
          <p:cNvPr id="19" name="Text 16"/>
          <p:cNvSpPr/>
          <p:nvPr/>
        </p:nvSpPr>
        <p:spPr>
          <a:xfrm>
            <a:off x="2183011" y="6662618"/>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Tozaroq energiya manbalari havoning ifloslanishini kamaytiradi.</a:t>
            </a:r>
            <a:endParaRPr lang="en-US" sz="1750" dirty="0"/>
          </a:p>
        </p:txBody>
      </p:sp>
    </p:spTree>
    <p:extLst>
      <p:ext uri="{BB962C8B-B14F-4D97-AF65-F5344CB8AC3E}">
        <p14:creationId xmlns:p14="http://schemas.microsoft.com/office/powerpoint/2010/main" val="20791742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04079"/>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Inversiyalarining Mohiyati</a:t>
            </a:r>
            <a:endParaRPr lang="en-US" sz="4450" dirty="0"/>
          </a:p>
        </p:txBody>
      </p:sp>
      <p:sp>
        <p:nvSpPr>
          <p:cNvPr id="4" name="Shape 1"/>
          <p:cNvSpPr/>
          <p:nvPr/>
        </p:nvSpPr>
        <p:spPr>
          <a:xfrm>
            <a:off x="6535341" y="2961799"/>
            <a:ext cx="30480" cy="4063722"/>
          </a:xfrm>
          <a:prstGeom prst="roundRect">
            <a:avLst>
              <a:gd name="adj" fmla="val 111628"/>
            </a:avLst>
          </a:prstGeom>
          <a:solidFill>
            <a:srgbClr val="65696B"/>
          </a:solidFill>
          <a:ln/>
        </p:spPr>
      </p:sp>
      <p:sp>
        <p:nvSpPr>
          <p:cNvPr id="5" name="Shape 2"/>
          <p:cNvSpPr/>
          <p:nvPr/>
        </p:nvSpPr>
        <p:spPr>
          <a:xfrm>
            <a:off x="6760012" y="3201710"/>
            <a:ext cx="680442" cy="30480"/>
          </a:xfrm>
          <a:prstGeom prst="roundRect">
            <a:avLst>
              <a:gd name="adj" fmla="val 111628"/>
            </a:avLst>
          </a:prstGeom>
          <a:solidFill>
            <a:srgbClr val="65696B"/>
          </a:solidFill>
          <a:ln/>
        </p:spPr>
      </p:sp>
      <p:sp>
        <p:nvSpPr>
          <p:cNvPr id="6" name="Shape 3"/>
          <p:cNvSpPr/>
          <p:nvPr/>
        </p:nvSpPr>
        <p:spPr>
          <a:xfrm>
            <a:off x="6280190" y="2961799"/>
            <a:ext cx="510302" cy="510302"/>
          </a:xfrm>
          <a:prstGeom prst="roundRect">
            <a:avLst>
              <a:gd name="adj" fmla="val 6667"/>
            </a:avLst>
          </a:prstGeom>
          <a:solidFill>
            <a:srgbClr val="4C5052"/>
          </a:solidFill>
          <a:ln/>
        </p:spPr>
      </p:sp>
      <p:sp>
        <p:nvSpPr>
          <p:cNvPr id="7" name="Text 4"/>
          <p:cNvSpPr/>
          <p:nvPr/>
        </p:nvSpPr>
        <p:spPr>
          <a:xfrm>
            <a:off x="6365260" y="3004304"/>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8" name="Text 5"/>
          <p:cNvSpPr/>
          <p:nvPr/>
        </p:nvSpPr>
        <p:spPr>
          <a:xfrm>
            <a:off x="7669411" y="3039666"/>
            <a:ext cx="3878580"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Odatiy Vertikal Harorat Profili</a:t>
            </a:r>
            <a:endParaRPr lang="en-US" sz="2200" dirty="0"/>
          </a:p>
        </p:txBody>
      </p:sp>
      <p:sp>
        <p:nvSpPr>
          <p:cNvPr id="9" name="Text 6"/>
          <p:cNvSpPr/>
          <p:nvPr/>
        </p:nvSpPr>
        <p:spPr>
          <a:xfrm>
            <a:off x="7669411" y="3530084"/>
            <a:ext cx="6167199"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Odatda balandlik oshgan sari havo harorati pasayadi.</a:t>
            </a:r>
            <a:endParaRPr lang="en-US" sz="1750" dirty="0"/>
          </a:p>
        </p:txBody>
      </p:sp>
      <p:sp>
        <p:nvSpPr>
          <p:cNvPr id="10" name="Shape 7"/>
          <p:cNvSpPr/>
          <p:nvPr/>
        </p:nvSpPr>
        <p:spPr>
          <a:xfrm>
            <a:off x="6760012" y="4586526"/>
            <a:ext cx="680442" cy="30480"/>
          </a:xfrm>
          <a:prstGeom prst="roundRect">
            <a:avLst>
              <a:gd name="adj" fmla="val 111628"/>
            </a:avLst>
          </a:prstGeom>
          <a:solidFill>
            <a:srgbClr val="65696B"/>
          </a:solidFill>
          <a:ln/>
        </p:spPr>
      </p:sp>
      <p:sp>
        <p:nvSpPr>
          <p:cNvPr id="11" name="Shape 8"/>
          <p:cNvSpPr/>
          <p:nvPr/>
        </p:nvSpPr>
        <p:spPr>
          <a:xfrm>
            <a:off x="6280190" y="4346615"/>
            <a:ext cx="510302" cy="510302"/>
          </a:xfrm>
          <a:prstGeom prst="roundRect">
            <a:avLst>
              <a:gd name="adj" fmla="val 6667"/>
            </a:avLst>
          </a:prstGeom>
          <a:solidFill>
            <a:srgbClr val="4C5052"/>
          </a:solidFill>
          <a:ln/>
        </p:spPr>
      </p:sp>
      <p:sp>
        <p:nvSpPr>
          <p:cNvPr id="12" name="Text 9"/>
          <p:cNvSpPr/>
          <p:nvPr/>
        </p:nvSpPr>
        <p:spPr>
          <a:xfrm>
            <a:off x="63652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3" name="Text 10"/>
          <p:cNvSpPr/>
          <p:nvPr/>
        </p:nvSpPr>
        <p:spPr>
          <a:xfrm>
            <a:off x="7669411" y="44244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Inversiya Profili</a:t>
            </a:r>
            <a:endParaRPr lang="en-US" sz="2200" dirty="0"/>
          </a:p>
        </p:txBody>
      </p:sp>
      <p:sp>
        <p:nvSpPr>
          <p:cNvPr id="14" name="Text 11"/>
          <p:cNvSpPr/>
          <p:nvPr/>
        </p:nvSpPr>
        <p:spPr>
          <a:xfrm>
            <a:off x="7669411" y="4914900"/>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shart-sharoitlarida balandlik oshgan sari harorat oshadi.</a:t>
            </a:r>
            <a:endParaRPr lang="en-US" sz="1750" dirty="0"/>
          </a:p>
        </p:txBody>
      </p:sp>
      <p:sp>
        <p:nvSpPr>
          <p:cNvPr id="15" name="Shape 12"/>
          <p:cNvSpPr/>
          <p:nvPr/>
        </p:nvSpPr>
        <p:spPr>
          <a:xfrm>
            <a:off x="6760012" y="6334244"/>
            <a:ext cx="680442" cy="30480"/>
          </a:xfrm>
          <a:prstGeom prst="roundRect">
            <a:avLst>
              <a:gd name="adj" fmla="val 111628"/>
            </a:avLst>
          </a:prstGeom>
          <a:solidFill>
            <a:srgbClr val="65696B"/>
          </a:solidFill>
          <a:ln/>
        </p:spPr>
      </p:sp>
      <p:sp>
        <p:nvSpPr>
          <p:cNvPr id="16" name="Shape 13"/>
          <p:cNvSpPr/>
          <p:nvPr/>
        </p:nvSpPr>
        <p:spPr>
          <a:xfrm>
            <a:off x="6280190" y="6094333"/>
            <a:ext cx="510302" cy="510302"/>
          </a:xfrm>
          <a:prstGeom prst="roundRect">
            <a:avLst>
              <a:gd name="adj" fmla="val 6667"/>
            </a:avLst>
          </a:prstGeom>
          <a:solidFill>
            <a:srgbClr val="4C5052"/>
          </a:solidFill>
          <a:ln/>
        </p:spPr>
      </p:sp>
      <p:sp>
        <p:nvSpPr>
          <p:cNvPr id="17" name="Text 14"/>
          <p:cNvSpPr/>
          <p:nvPr/>
        </p:nvSpPr>
        <p:spPr>
          <a:xfrm>
            <a:off x="63652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8" name="Text 15"/>
          <p:cNvSpPr/>
          <p:nvPr/>
        </p:nvSpPr>
        <p:spPr>
          <a:xfrm>
            <a:off x="7669411" y="6172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Inversiya Qalinligi</a:t>
            </a:r>
            <a:endParaRPr lang="en-US" sz="2200" dirty="0"/>
          </a:p>
        </p:txBody>
      </p:sp>
      <p:sp>
        <p:nvSpPr>
          <p:cNvPr id="19" name="Text 16"/>
          <p:cNvSpPr/>
          <p:nvPr/>
        </p:nvSpPr>
        <p:spPr>
          <a:xfrm>
            <a:off x="7669411" y="6662618"/>
            <a:ext cx="6167199"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qatlami odatda 100-1000 metr qalinlikda bo'ladi.</a:t>
            </a:r>
            <a:endParaRPr lang="en-US" sz="1750" dirty="0"/>
          </a:p>
        </p:txBody>
      </p:sp>
    </p:spTree>
    <p:extLst>
      <p:ext uri="{BB962C8B-B14F-4D97-AF65-F5344CB8AC3E}">
        <p14:creationId xmlns:p14="http://schemas.microsoft.com/office/powerpoint/2010/main" val="3173209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71230"/>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Inversiyalarining Sabablari</a:t>
            </a:r>
            <a:endParaRPr lang="en-US" sz="4450" dirty="0"/>
          </a:p>
        </p:txBody>
      </p:sp>
      <p:sp>
        <p:nvSpPr>
          <p:cNvPr id="4" name="Shape 1"/>
          <p:cNvSpPr/>
          <p:nvPr/>
        </p:nvSpPr>
        <p:spPr>
          <a:xfrm>
            <a:off x="793790" y="3028950"/>
            <a:ext cx="3664744" cy="2032754"/>
          </a:xfrm>
          <a:prstGeom prst="roundRect">
            <a:avLst>
              <a:gd name="adj" fmla="val 1674"/>
            </a:avLst>
          </a:prstGeom>
          <a:solidFill>
            <a:srgbClr val="4C5052"/>
          </a:solidFill>
          <a:ln/>
        </p:spPr>
      </p:sp>
      <p:sp>
        <p:nvSpPr>
          <p:cNvPr id="5" name="Text 2"/>
          <p:cNvSpPr/>
          <p:nvPr/>
        </p:nvSpPr>
        <p:spPr>
          <a:xfrm>
            <a:off x="1020604" y="32557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Radiatsion Inversiya</a:t>
            </a:r>
            <a:endParaRPr lang="en-US" sz="2200" dirty="0"/>
          </a:p>
        </p:txBody>
      </p:sp>
      <p:sp>
        <p:nvSpPr>
          <p:cNvPr id="6" name="Text 3"/>
          <p:cNvSpPr/>
          <p:nvPr/>
        </p:nvSpPr>
        <p:spPr>
          <a:xfrm>
            <a:off x="1020604" y="3746183"/>
            <a:ext cx="3211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Tungi sovuq havo qavatining yerga yaqinligi natijasida hosil bo'ladi.</a:t>
            </a:r>
            <a:endParaRPr lang="en-US" sz="1750" dirty="0"/>
          </a:p>
        </p:txBody>
      </p:sp>
      <p:sp>
        <p:nvSpPr>
          <p:cNvPr id="7" name="Shape 4"/>
          <p:cNvSpPr/>
          <p:nvPr/>
        </p:nvSpPr>
        <p:spPr>
          <a:xfrm>
            <a:off x="4685348" y="3028950"/>
            <a:ext cx="3664863" cy="2032754"/>
          </a:xfrm>
          <a:prstGeom prst="roundRect">
            <a:avLst>
              <a:gd name="adj" fmla="val 1674"/>
            </a:avLst>
          </a:prstGeom>
          <a:solidFill>
            <a:srgbClr val="4C5052"/>
          </a:solidFill>
          <a:ln/>
        </p:spPr>
      </p:sp>
      <p:sp>
        <p:nvSpPr>
          <p:cNvPr id="8" name="Text 5"/>
          <p:cNvSpPr/>
          <p:nvPr/>
        </p:nvSpPr>
        <p:spPr>
          <a:xfrm>
            <a:off x="4912162" y="32557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Advektiv Inversiya</a:t>
            </a:r>
            <a:endParaRPr lang="en-US" sz="2200" dirty="0"/>
          </a:p>
        </p:txBody>
      </p:sp>
      <p:sp>
        <p:nvSpPr>
          <p:cNvPr id="9" name="Text 6"/>
          <p:cNvSpPr/>
          <p:nvPr/>
        </p:nvSpPr>
        <p:spPr>
          <a:xfrm>
            <a:off x="4912162" y="3746183"/>
            <a:ext cx="321123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havoning sovuq havo ustidan harakatlanishi natijasida paydo bo'ladi.</a:t>
            </a:r>
            <a:endParaRPr lang="en-US" sz="1750" dirty="0"/>
          </a:p>
        </p:txBody>
      </p:sp>
      <p:sp>
        <p:nvSpPr>
          <p:cNvPr id="10" name="Shape 7"/>
          <p:cNvSpPr/>
          <p:nvPr/>
        </p:nvSpPr>
        <p:spPr>
          <a:xfrm>
            <a:off x="793790" y="5288518"/>
            <a:ext cx="7556421" cy="1669852"/>
          </a:xfrm>
          <a:prstGeom prst="roundRect">
            <a:avLst>
              <a:gd name="adj" fmla="val 2038"/>
            </a:avLst>
          </a:prstGeom>
          <a:solidFill>
            <a:srgbClr val="4C5052"/>
          </a:solidFill>
          <a:ln/>
        </p:spPr>
      </p:sp>
      <p:sp>
        <p:nvSpPr>
          <p:cNvPr id="11" name="Text 8"/>
          <p:cNvSpPr/>
          <p:nvPr/>
        </p:nvSpPr>
        <p:spPr>
          <a:xfrm>
            <a:off x="1020604" y="55153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Frontal Inversiya</a:t>
            </a:r>
            <a:endParaRPr lang="en-US" sz="2200" dirty="0"/>
          </a:p>
        </p:txBody>
      </p:sp>
      <p:sp>
        <p:nvSpPr>
          <p:cNvPr id="12" name="Text 9"/>
          <p:cNvSpPr/>
          <p:nvPr/>
        </p:nvSpPr>
        <p:spPr>
          <a:xfrm>
            <a:off x="1020604" y="6005751"/>
            <a:ext cx="7102793"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va sovuq havo massalarining to'qnashuvi natijasida hosil bo'ladi.</a:t>
            </a:r>
            <a:endParaRPr lang="en-US" sz="1750" dirty="0"/>
          </a:p>
        </p:txBody>
      </p:sp>
    </p:spTree>
    <p:extLst>
      <p:ext uri="{BB962C8B-B14F-4D97-AF65-F5344CB8AC3E}">
        <p14:creationId xmlns:p14="http://schemas.microsoft.com/office/powerpoint/2010/main" val="1322556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04079"/>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Inversiyalarining Mohiyati</a:t>
            </a:r>
            <a:endParaRPr lang="en-US" sz="4450" dirty="0"/>
          </a:p>
        </p:txBody>
      </p:sp>
      <p:sp>
        <p:nvSpPr>
          <p:cNvPr id="4" name="Shape 1"/>
          <p:cNvSpPr/>
          <p:nvPr/>
        </p:nvSpPr>
        <p:spPr>
          <a:xfrm>
            <a:off x="6535341" y="2961799"/>
            <a:ext cx="30480" cy="4063722"/>
          </a:xfrm>
          <a:prstGeom prst="roundRect">
            <a:avLst>
              <a:gd name="adj" fmla="val 111628"/>
            </a:avLst>
          </a:prstGeom>
          <a:solidFill>
            <a:srgbClr val="65696B"/>
          </a:solidFill>
          <a:ln/>
        </p:spPr>
      </p:sp>
      <p:sp>
        <p:nvSpPr>
          <p:cNvPr id="5" name="Shape 2"/>
          <p:cNvSpPr/>
          <p:nvPr/>
        </p:nvSpPr>
        <p:spPr>
          <a:xfrm>
            <a:off x="6760012" y="3201710"/>
            <a:ext cx="680442" cy="30480"/>
          </a:xfrm>
          <a:prstGeom prst="roundRect">
            <a:avLst>
              <a:gd name="adj" fmla="val 111628"/>
            </a:avLst>
          </a:prstGeom>
          <a:solidFill>
            <a:srgbClr val="65696B"/>
          </a:solidFill>
          <a:ln/>
        </p:spPr>
      </p:sp>
      <p:sp>
        <p:nvSpPr>
          <p:cNvPr id="6" name="Shape 3"/>
          <p:cNvSpPr/>
          <p:nvPr/>
        </p:nvSpPr>
        <p:spPr>
          <a:xfrm>
            <a:off x="6280190" y="2961799"/>
            <a:ext cx="510302" cy="510302"/>
          </a:xfrm>
          <a:prstGeom prst="roundRect">
            <a:avLst>
              <a:gd name="adj" fmla="val 6667"/>
            </a:avLst>
          </a:prstGeom>
          <a:solidFill>
            <a:srgbClr val="4C5052"/>
          </a:solidFill>
          <a:ln/>
        </p:spPr>
      </p:sp>
      <p:sp>
        <p:nvSpPr>
          <p:cNvPr id="7" name="Text 4"/>
          <p:cNvSpPr/>
          <p:nvPr/>
        </p:nvSpPr>
        <p:spPr>
          <a:xfrm>
            <a:off x="6365260" y="3004304"/>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8" name="Text 5"/>
          <p:cNvSpPr/>
          <p:nvPr/>
        </p:nvSpPr>
        <p:spPr>
          <a:xfrm>
            <a:off x="7669411" y="3039666"/>
            <a:ext cx="3878580"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Odatiy Vertikal Harorat Profili</a:t>
            </a:r>
            <a:endParaRPr lang="en-US" sz="2200" dirty="0"/>
          </a:p>
        </p:txBody>
      </p:sp>
      <p:sp>
        <p:nvSpPr>
          <p:cNvPr id="9" name="Text 6"/>
          <p:cNvSpPr/>
          <p:nvPr/>
        </p:nvSpPr>
        <p:spPr>
          <a:xfrm>
            <a:off x="7669411" y="3530084"/>
            <a:ext cx="6167199"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Odatda balandlik oshgan sari havo harorati pasayadi.</a:t>
            </a:r>
            <a:endParaRPr lang="en-US" sz="1750" dirty="0"/>
          </a:p>
        </p:txBody>
      </p:sp>
      <p:sp>
        <p:nvSpPr>
          <p:cNvPr id="10" name="Shape 7"/>
          <p:cNvSpPr/>
          <p:nvPr/>
        </p:nvSpPr>
        <p:spPr>
          <a:xfrm>
            <a:off x="6760012" y="4586526"/>
            <a:ext cx="680442" cy="30480"/>
          </a:xfrm>
          <a:prstGeom prst="roundRect">
            <a:avLst>
              <a:gd name="adj" fmla="val 111628"/>
            </a:avLst>
          </a:prstGeom>
          <a:solidFill>
            <a:srgbClr val="65696B"/>
          </a:solidFill>
          <a:ln/>
        </p:spPr>
      </p:sp>
      <p:sp>
        <p:nvSpPr>
          <p:cNvPr id="11" name="Shape 8"/>
          <p:cNvSpPr/>
          <p:nvPr/>
        </p:nvSpPr>
        <p:spPr>
          <a:xfrm>
            <a:off x="6280190" y="4346615"/>
            <a:ext cx="510302" cy="510302"/>
          </a:xfrm>
          <a:prstGeom prst="roundRect">
            <a:avLst>
              <a:gd name="adj" fmla="val 6667"/>
            </a:avLst>
          </a:prstGeom>
          <a:solidFill>
            <a:srgbClr val="4C5052"/>
          </a:solidFill>
          <a:ln/>
        </p:spPr>
      </p:sp>
      <p:sp>
        <p:nvSpPr>
          <p:cNvPr id="12" name="Text 9"/>
          <p:cNvSpPr/>
          <p:nvPr/>
        </p:nvSpPr>
        <p:spPr>
          <a:xfrm>
            <a:off x="63652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3" name="Text 10"/>
          <p:cNvSpPr/>
          <p:nvPr/>
        </p:nvSpPr>
        <p:spPr>
          <a:xfrm>
            <a:off x="7669411" y="44244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Inversiya Profili</a:t>
            </a:r>
            <a:endParaRPr lang="en-US" sz="2200" dirty="0"/>
          </a:p>
        </p:txBody>
      </p:sp>
      <p:sp>
        <p:nvSpPr>
          <p:cNvPr id="14" name="Text 11"/>
          <p:cNvSpPr/>
          <p:nvPr/>
        </p:nvSpPr>
        <p:spPr>
          <a:xfrm>
            <a:off x="7669411" y="4914900"/>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shart-sharoitlarida balandlik oshgan sari harorat oshadi.</a:t>
            </a:r>
            <a:endParaRPr lang="en-US" sz="1750" dirty="0"/>
          </a:p>
        </p:txBody>
      </p:sp>
      <p:sp>
        <p:nvSpPr>
          <p:cNvPr id="15" name="Shape 12"/>
          <p:cNvSpPr/>
          <p:nvPr/>
        </p:nvSpPr>
        <p:spPr>
          <a:xfrm>
            <a:off x="6760012" y="6334244"/>
            <a:ext cx="680442" cy="30480"/>
          </a:xfrm>
          <a:prstGeom prst="roundRect">
            <a:avLst>
              <a:gd name="adj" fmla="val 111628"/>
            </a:avLst>
          </a:prstGeom>
          <a:solidFill>
            <a:srgbClr val="65696B"/>
          </a:solidFill>
          <a:ln/>
        </p:spPr>
      </p:sp>
      <p:sp>
        <p:nvSpPr>
          <p:cNvPr id="16" name="Shape 13"/>
          <p:cNvSpPr/>
          <p:nvPr/>
        </p:nvSpPr>
        <p:spPr>
          <a:xfrm>
            <a:off x="6280190" y="6094333"/>
            <a:ext cx="510302" cy="510302"/>
          </a:xfrm>
          <a:prstGeom prst="roundRect">
            <a:avLst>
              <a:gd name="adj" fmla="val 6667"/>
            </a:avLst>
          </a:prstGeom>
          <a:solidFill>
            <a:srgbClr val="4C5052"/>
          </a:solidFill>
          <a:ln/>
        </p:spPr>
      </p:sp>
      <p:sp>
        <p:nvSpPr>
          <p:cNvPr id="17" name="Text 14"/>
          <p:cNvSpPr/>
          <p:nvPr/>
        </p:nvSpPr>
        <p:spPr>
          <a:xfrm>
            <a:off x="63652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8" name="Text 15"/>
          <p:cNvSpPr/>
          <p:nvPr/>
        </p:nvSpPr>
        <p:spPr>
          <a:xfrm>
            <a:off x="7669411" y="6172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Inversiya Qalinligi</a:t>
            </a:r>
            <a:endParaRPr lang="en-US" sz="2200" dirty="0"/>
          </a:p>
        </p:txBody>
      </p:sp>
      <p:sp>
        <p:nvSpPr>
          <p:cNvPr id="19" name="Text 16"/>
          <p:cNvSpPr/>
          <p:nvPr/>
        </p:nvSpPr>
        <p:spPr>
          <a:xfrm>
            <a:off x="7669411" y="6662618"/>
            <a:ext cx="6167199"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qatlami odatda 100-1000 metr qalinlikda bo'ladi.</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539960"/>
            <a:ext cx="9865995"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Inversiyalarining Turlari</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Radiatsion Inversiya</a:t>
            </a:r>
            <a:endParaRPr lang="en-US" sz="2200" dirty="0"/>
          </a:p>
        </p:txBody>
      </p:sp>
      <p:sp>
        <p:nvSpPr>
          <p:cNvPr id="4" name="Text 2"/>
          <p:cNvSpPr/>
          <p:nvPr/>
        </p:nvSpPr>
        <p:spPr>
          <a:xfrm>
            <a:off x="793790"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Tungi sovuq havo qavatining yerga yaqinligi natijasida hosil bo'ladi.</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Advektiv Inversiya</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havoning sovuq havo ustidan harakatlanishi natijasida paydo bo'ladi.</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Frontal Inversiya</a:t>
            </a:r>
            <a:endParaRPr lang="en-US" sz="2200" dirty="0"/>
          </a:p>
        </p:txBody>
      </p:sp>
      <p:sp>
        <p:nvSpPr>
          <p:cNvPr id="8" name="Text 6"/>
          <p:cNvSpPr/>
          <p:nvPr/>
        </p:nvSpPr>
        <p:spPr>
          <a:xfrm>
            <a:off x="9872067"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va sovuq havo massalarining to'qnashuvi natijasida hosil bo'ladi.</a:t>
            </a:r>
            <a:endParaRPr lang="en-US" sz="1750" dirty="0"/>
          </a:p>
        </p:txBody>
      </p:sp>
    </p:spTree>
    <p:extLst>
      <p:ext uri="{BB962C8B-B14F-4D97-AF65-F5344CB8AC3E}">
        <p14:creationId xmlns:p14="http://schemas.microsoft.com/office/powerpoint/2010/main" val="7447915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7793" y="1025604"/>
            <a:ext cx="7801213" cy="1198959"/>
          </a:xfrm>
          <a:prstGeom prst="rect">
            <a:avLst/>
          </a:prstGeom>
          <a:noFill/>
          <a:ln/>
        </p:spPr>
        <p:txBody>
          <a:bodyPr wrap="square" lIns="0" tIns="0" rIns="0" bIns="0" rtlCol="0" anchor="t"/>
          <a:lstStyle/>
          <a:p>
            <a:pPr marL="0" indent="0" algn="l">
              <a:lnSpc>
                <a:spcPts val="4700"/>
              </a:lnSpc>
              <a:buNone/>
            </a:pPr>
            <a:r>
              <a:rPr lang="en-US" sz="3750" dirty="0">
                <a:solidFill>
                  <a:srgbClr val="F7F7F8"/>
                </a:solidFill>
                <a:latin typeface="DM Sans Medium" pitchFamily="34" charset="0"/>
                <a:ea typeface="DM Sans Medium" pitchFamily="34" charset="-122"/>
                <a:cs typeface="DM Sans Medium" pitchFamily="34" charset="-120"/>
              </a:rPr>
              <a:t>Havo Harorati Inversiyalarining Hosil Bo'lish Sharoitlari</a:t>
            </a:r>
            <a:endParaRPr lang="en-US" sz="3750" dirty="0"/>
          </a:p>
        </p:txBody>
      </p:sp>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57793" y="2467808"/>
            <a:ext cx="479584" cy="479584"/>
          </a:xfrm>
          <a:prstGeom prst="rect">
            <a:avLst/>
          </a:prstGeom>
        </p:spPr>
      </p:pic>
      <p:sp>
        <p:nvSpPr>
          <p:cNvPr id="5" name="Text 1"/>
          <p:cNvSpPr/>
          <p:nvPr/>
        </p:nvSpPr>
        <p:spPr>
          <a:xfrm>
            <a:off x="6157793" y="3150156"/>
            <a:ext cx="2397919" cy="299680"/>
          </a:xfrm>
          <a:prstGeom prst="rect">
            <a:avLst/>
          </a:prstGeom>
          <a:noFill/>
          <a:ln/>
        </p:spPr>
        <p:txBody>
          <a:bodyPr wrap="none" lIns="0" tIns="0" rIns="0" bIns="0" rtlCol="0" anchor="t"/>
          <a:lstStyle/>
          <a:p>
            <a:pPr marL="0" indent="0" algn="l">
              <a:lnSpc>
                <a:spcPts val="2350"/>
              </a:lnSpc>
              <a:buNone/>
            </a:pPr>
            <a:r>
              <a:rPr lang="en-US" sz="1850" dirty="0">
                <a:solidFill>
                  <a:srgbClr val="D6D9D7"/>
                </a:solidFill>
                <a:latin typeface="DM Sans Medium" pitchFamily="34" charset="0"/>
                <a:ea typeface="DM Sans Medium" pitchFamily="34" charset="-122"/>
                <a:cs typeface="DM Sans Medium" pitchFamily="34" charset="-120"/>
              </a:rPr>
              <a:t>Bulutli Ob-Havo</a:t>
            </a:r>
            <a:endParaRPr lang="en-US" sz="1850" dirty="0"/>
          </a:p>
        </p:txBody>
      </p:sp>
      <p:sp>
        <p:nvSpPr>
          <p:cNvPr id="6" name="Text 2"/>
          <p:cNvSpPr/>
          <p:nvPr/>
        </p:nvSpPr>
        <p:spPr>
          <a:xfrm>
            <a:off x="6157793" y="3547110"/>
            <a:ext cx="7801213" cy="283131"/>
          </a:xfrm>
          <a:prstGeom prst="rect">
            <a:avLst/>
          </a:prstGeom>
          <a:noFill/>
          <a:ln/>
        </p:spPr>
        <p:txBody>
          <a:bodyPr wrap="none" lIns="0" tIns="0" rIns="0" bIns="0" rtlCol="0" anchor="t"/>
          <a:lstStyle/>
          <a:p>
            <a:pPr marL="0" indent="0" algn="l">
              <a:lnSpc>
                <a:spcPts val="2200"/>
              </a:lnSpc>
              <a:buNone/>
            </a:pPr>
            <a:r>
              <a:rPr lang="en-US" sz="1500" dirty="0">
                <a:solidFill>
                  <a:srgbClr val="D6D9D7"/>
                </a:solidFill>
                <a:latin typeface="Inter" pitchFamily="34" charset="0"/>
                <a:ea typeface="Inter" pitchFamily="34" charset="-122"/>
                <a:cs typeface="Inter" pitchFamily="34" charset="-120"/>
              </a:rPr>
              <a:t>Bulut qoplamasi inversiya hosil bo'lishiga yordam beradi.</a:t>
            </a:r>
            <a:endParaRPr lang="en-US" sz="1500" dirty="0"/>
          </a:p>
        </p:txBody>
      </p:sp>
      <p:pic>
        <p:nvPicPr>
          <p:cNvPr id="7"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6157793" y="4154686"/>
            <a:ext cx="479584" cy="479584"/>
          </a:xfrm>
          <a:prstGeom prst="rect">
            <a:avLst/>
          </a:prstGeom>
        </p:spPr>
      </p:pic>
      <p:sp>
        <p:nvSpPr>
          <p:cNvPr id="8" name="Text 3"/>
          <p:cNvSpPr/>
          <p:nvPr/>
        </p:nvSpPr>
        <p:spPr>
          <a:xfrm>
            <a:off x="6157793" y="4837033"/>
            <a:ext cx="2397919" cy="299680"/>
          </a:xfrm>
          <a:prstGeom prst="rect">
            <a:avLst/>
          </a:prstGeom>
          <a:noFill/>
          <a:ln/>
        </p:spPr>
        <p:txBody>
          <a:bodyPr wrap="none" lIns="0" tIns="0" rIns="0" bIns="0" rtlCol="0" anchor="t"/>
          <a:lstStyle/>
          <a:p>
            <a:pPr marL="0" indent="0" algn="l">
              <a:lnSpc>
                <a:spcPts val="2350"/>
              </a:lnSpc>
              <a:buNone/>
            </a:pPr>
            <a:r>
              <a:rPr lang="en-US" sz="1850" dirty="0">
                <a:solidFill>
                  <a:srgbClr val="D6D9D7"/>
                </a:solidFill>
                <a:latin typeface="DM Sans Medium" pitchFamily="34" charset="0"/>
                <a:ea typeface="DM Sans Medium" pitchFamily="34" charset="-122"/>
                <a:cs typeface="DM Sans Medium" pitchFamily="34" charset="-120"/>
              </a:rPr>
              <a:t>Kuchsiz Shamol</a:t>
            </a:r>
            <a:endParaRPr lang="en-US" sz="1850" dirty="0"/>
          </a:p>
        </p:txBody>
      </p:sp>
      <p:sp>
        <p:nvSpPr>
          <p:cNvPr id="9" name="Text 4"/>
          <p:cNvSpPr/>
          <p:nvPr/>
        </p:nvSpPr>
        <p:spPr>
          <a:xfrm>
            <a:off x="6157793" y="5233988"/>
            <a:ext cx="7801213" cy="283131"/>
          </a:xfrm>
          <a:prstGeom prst="rect">
            <a:avLst/>
          </a:prstGeom>
          <a:noFill/>
          <a:ln/>
        </p:spPr>
        <p:txBody>
          <a:bodyPr wrap="none" lIns="0" tIns="0" rIns="0" bIns="0" rtlCol="0" anchor="t"/>
          <a:lstStyle/>
          <a:p>
            <a:pPr marL="0" indent="0" algn="l">
              <a:lnSpc>
                <a:spcPts val="2200"/>
              </a:lnSpc>
              <a:buNone/>
            </a:pPr>
            <a:r>
              <a:rPr lang="en-US" sz="1500" dirty="0">
                <a:solidFill>
                  <a:srgbClr val="D6D9D7"/>
                </a:solidFill>
                <a:latin typeface="Inter" pitchFamily="34" charset="0"/>
                <a:ea typeface="Inter" pitchFamily="34" charset="-122"/>
                <a:cs typeface="Inter" pitchFamily="34" charset="-120"/>
              </a:rPr>
              <a:t>Kuchsiz shamol inversiya qatlamining buzilishining oldini oladi.</a:t>
            </a:r>
            <a:endParaRPr lang="en-US" sz="1500" dirty="0"/>
          </a:p>
        </p:txBody>
      </p:sp>
      <p:pic>
        <p:nvPicPr>
          <p:cNvPr id="10"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6157793" y="5841563"/>
            <a:ext cx="479584" cy="479584"/>
          </a:xfrm>
          <a:prstGeom prst="rect">
            <a:avLst/>
          </a:prstGeom>
        </p:spPr>
      </p:pic>
      <p:sp>
        <p:nvSpPr>
          <p:cNvPr id="11" name="Text 5"/>
          <p:cNvSpPr/>
          <p:nvPr/>
        </p:nvSpPr>
        <p:spPr>
          <a:xfrm>
            <a:off x="6157793" y="6523911"/>
            <a:ext cx="2397919" cy="299680"/>
          </a:xfrm>
          <a:prstGeom prst="rect">
            <a:avLst/>
          </a:prstGeom>
          <a:noFill/>
          <a:ln/>
        </p:spPr>
        <p:txBody>
          <a:bodyPr wrap="none" lIns="0" tIns="0" rIns="0" bIns="0" rtlCol="0" anchor="t"/>
          <a:lstStyle/>
          <a:p>
            <a:pPr marL="0" indent="0" algn="l">
              <a:lnSpc>
                <a:spcPts val="2350"/>
              </a:lnSpc>
              <a:buNone/>
            </a:pPr>
            <a:r>
              <a:rPr lang="en-US" sz="1850" dirty="0">
                <a:solidFill>
                  <a:srgbClr val="D6D9D7"/>
                </a:solidFill>
                <a:latin typeface="DM Sans Medium" pitchFamily="34" charset="0"/>
                <a:ea typeface="DM Sans Medium" pitchFamily="34" charset="-122"/>
                <a:cs typeface="DM Sans Medium" pitchFamily="34" charset="-120"/>
              </a:rPr>
              <a:t>Yog'ingarchilik</a:t>
            </a:r>
            <a:endParaRPr lang="en-US" sz="1850" dirty="0"/>
          </a:p>
        </p:txBody>
      </p:sp>
      <p:sp>
        <p:nvSpPr>
          <p:cNvPr id="12" name="Text 6"/>
          <p:cNvSpPr/>
          <p:nvPr/>
        </p:nvSpPr>
        <p:spPr>
          <a:xfrm>
            <a:off x="6157793" y="6920865"/>
            <a:ext cx="7801213" cy="283131"/>
          </a:xfrm>
          <a:prstGeom prst="rect">
            <a:avLst/>
          </a:prstGeom>
          <a:noFill/>
          <a:ln/>
        </p:spPr>
        <p:txBody>
          <a:bodyPr wrap="none" lIns="0" tIns="0" rIns="0" bIns="0" rtlCol="0" anchor="t"/>
          <a:lstStyle/>
          <a:p>
            <a:pPr marL="0" indent="0" algn="l">
              <a:lnSpc>
                <a:spcPts val="2200"/>
              </a:lnSpc>
              <a:buNone/>
            </a:pPr>
            <a:r>
              <a:rPr lang="en-US" sz="1500" dirty="0">
                <a:solidFill>
                  <a:srgbClr val="D6D9D7"/>
                </a:solidFill>
                <a:latin typeface="Inter" pitchFamily="34" charset="0"/>
                <a:ea typeface="Inter" pitchFamily="34" charset="-122"/>
                <a:cs typeface="Inter" pitchFamily="34" charset="-120"/>
              </a:rPr>
              <a:t>Yog'ingarchilik inversiya qavatlarining hosil bo'lishini ta'minlaydi.</a:t>
            </a:r>
            <a:endParaRPr lang="en-US" sz="1500" dirty="0"/>
          </a:p>
        </p:txBody>
      </p:sp>
    </p:spTree>
    <p:extLst>
      <p:ext uri="{BB962C8B-B14F-4D97-AF65-F5344CB8AC3E}">
        <p14:creationId xmlns:p14="http://schemas.microsoft.com/office/powerpoint/2010/main" val="36050583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8784" y="972979"/>
            <a:ext cx="7646432" cy="1337072"/>
          </a:xfrm>
          <a:prstGeom prst="rect">
            <a:avLst/>
          </a:prstGeom>
          <a:noFill/>
          <a:ln/>
        </p:spPr>
        <p:txBody>
          <a:bodyPr wrap="square" lIns="0" tIns="0" rIns="0" bIns="0" rtlCol="0" anchor="t"/>
          <a:lstStyle/>
          <a:p>
            <a:pPr marL="0" indent="0" algn="l">
              <a:lnSpc>
                <a:spcPts val="5250"/>
              </a:lnSpc>
              <a:buNone/>
            </a:pPr>
            <a:r>
              <a:rPr lang="en-US" sz="4200" dirty="0">
                <a:solidFill>
                  <a:srgbClr val="F7F7F8"/>
                </a:solidFill>
                <a:latin typeface="DM Sans Medium" pitchFamily="34" charset="0"/>
                <a:ea typeface="DM Sans Medium" pitchFamily="34" charset="-122"/>
                <a:cs typeface="DM Sans Medium" pitchFamily="34" charset="-120"/>
              </a:rPr>
              <a:t>Havo Harorati Inversiyalarining Atrof-Muhitga Ta'siri</a:t>
            </a:r>
            <a:endParaRPr lang="en-US" sz="4200" dirty="0"/>
          </a:p>
        </p:txBody>
      </p:sp>
      <p:pic>
        <p:nvPicPr>
          <p:cNvPr id="4" name="Image 1" descr="preencoded.png"/>
          <p:cNvPicPr>
            <a:picLocks noChangeAspect="1"/>
          </p:cNvPicPr>
          <p:nvPr/>
        </p:nvPicPr>
        <p:blipFill>
          <a:blip r:embed="rId4"/>
          <a:stretch>
            <a:fillRect/>
          </a:stretch>
        </p:blipFill>
        <p:spPr>
          <a:xfrm>
            <a:off x="748784" y="2612708"/>
            <a:ext cx="1069658" cy="1547932"/>
          </a:xfrm>
          <a:prstGeom prst="rect">
            <a:avLst/>
          </a:prstGeom>
        </p:spPr>
      </p:pic>
      <p:sp>
        <p:nvSpPr>
          <p:cNvPr id="5" name="Text 1"/>
          <p:cNvSpPr/>
          <p:nvPr/>
        </p:nvSpPr>
        <p:spPr>
          <a:xfrm>
            <a:off x="2020133" y="2826544"/>
            <a:ext cx="3398996"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Ifloslanish Konsentratsiyasi</a:t>
            </a:r>
            <a:endParaRPr lang="en-US" sz="2100" dirty="0"/>
          </a:p>
        </p:txBody>
      </p:sp>
      <p:sp>
        <p:nvSpPr>
          <p:cNvPr id="6" name="Text 2"/>
          <p:cNvSpPr/>
          <p:nvPr/>
        </p:nvSpPr>
        <p:spPr>
          <a:xfrm>
            <a:off x="2020133" y="3281720"/>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Havo inversiyasi sababli havoda turli iflovchilarga to'planish kuchayadi.</a:t>
            </a:r>
            <a:endParaRPr lang="en-US" sz="1650" dirty="0"/>
          </a:p>
        </p:txBody>
      </p:sp>
      <p:pic>
        <p:nvPicPr>
          <p:cNvPr id="7" name="Image 2" descr="preencoded.png"/>
          <p:cNvPicPr>
            <a:picLocks noChangeAspect="1"/>
          </p:cNvPicPr>
          <p:nvPr/>
        </p:nvPicPr>
        <p:blipFill>
          <a:blip r:embed="rId5"/>
          <a:stretch>
            <a:fillRect/>
          </a:stretch>
        </p:blipFill>
        <p:spPr>
          <a:xfrm>
            <a:off x="748784" y="4160639"/>
            <a:ext cx="1069658" cy="1547932"/>
          </a:xfrm>
          <a:prstGeom prst="rect">
            <a:avLst/>
          </a:prstGeom>
        </p:spPr>
      </p:pic>
      <p:sp>
        <p:nvSpPr>
          <p:cNvPr id="8" name="Text 3"/>
          <p:cNvSpPr/>
          <p:nvPr/>
        </p:nvSpPr>
        <p:spPr>
          <a:xfrm>
            <a:off x="2020133" y="4374475"/>
            <a:ext cx="3258145"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Sovuq Havo Qatlamlanishi</a:t>
            </a:r>
            <a:endParaRPr lang="en-US" sz="2100" dirty="0"/>
          </a:p>
        </p:txBody>
      </p:sp>
      <p:sp>
        <p:nvSpPr>
          <p:cNvPr id="9" name="Text 4"/>
          <p:cNvSpPr/>
          <p:nvPr/>
        </p:nvSpPr>
        <p:spPr>
          <a:xfrm>
            <a:off x="2020133" y="4829651"/>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Inversiya sababli hosil bo'lgan sovuq havo qatlamlanishi ekologik muammolarga olib keladi.</a:t>
            </a:r>
            <a:endParaRPr lang="en-US" sz="1650" dirty="0"/>
          </a:p>
        </p:txBody>
      </p:sp>
      <p:pic>
        <p:nvPicPr>
          <p:cNvPr id="10" name="Image 3" descr="preencoded.png"/>
          <p:cNvPicPr>
            <a:picLocks noChangeAspect="1"/>
          </p:cNvPicPr>
          <p:nvPr/>
        </p:nvPicPr>
        <p:blipFill>
          <a:blip r:embed="rId6"/>
          <a:stretch>
            <a:fillRect/>
          </a:stretch>
        </p:blipFill>
        <p:spPr>
          <a:xfrm>
            <a:off x="748784" y="5708571"/>
            <a:ext cx="1069658" cy="1547932"/>
          </a:xfrm>
          <a:prstGeom prst="rect">
            <a:avLst/>
          </a:prstGeom>
        </p:spPr>
      </p:pic>
      <p:sp>
        <p:nvSpPr>
          <p:cNvPr id="11" name="Text 5"/>
          <p:cNvSpPr/>
          <p:nvPr/>
        </p:nvSpPr>
        <p:spPr>
          <a:xfrm>
            <a:off x="2020133" y="5922407"/>
            <a:ext cx="2785229"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Qor va Muzlik Erishishi</a:t>
            </a:r>
            <a:endParaRPr lang="en-US" sz="2100" dirty="0"/>
          </a:p>
        </p:txBody>
      </p:sp>
      <p:sp>
        <p:nvSpPr>
          <p:cNvPr id="12" name="Text 6"/>
          <p:cNvSpPr/>
          <p:nvPr/>
        </p:nvSpPr>
        <p:spPr>
          <a:xfrm>
            <a:off x="2020133" y="6377583"/>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Inversiya qatlami suv havzalari va qorlarning erishishini sekinlashtiradi.</a:t>
            </a:r>
            <a:endParaRPr lang="en-US" sz="1650" dirty="0"/>
          </a:p>
        </p:txBody>
      </p:sp>
    </p:spTree>
    <p:extLst>
      <p:ext uri="{BB962C8B-B14F-4D97-AF65-F5344CB8AC3E}">
        <p14:creationId xmlns:p14="http://schemas.microsoft.com/office/powerpoint/2010/main" val="11307180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5268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 va Ob-Havo</a:t>
            </a:r>
            <a:endParaRPr lang="en-US" sz="4450" dirty="0"/>
          </a:p>
        </p:txBody>
      </p:sp>
      <p:sp>
        <p:nvSpPr>
          <p:cNvPr id="4" name="Shape 1"/>
          <p:cNvSpPr/>
          <p:nvPr/>
        </p:nvSpPr>
        <p:spPr>
          <a:xfrm>
            <a:off x="6280190" y="3210401"/>
            <a:ext cx="3664744" cy="2032754"/>
          </a:xfrm>
          <a:prstGeom prst="roundRect">
            <a:avLst>
              <a:gd name="adj" fmla="val 1674"/>
            </a:avLst>
          </a:prstGeom>
          <a:solidFill>
            <a:srgbClr val="4C5052"/>
          </a:solidFill>
          <a:ln/>
        </p:spPr>
      </p:sp>
      <p:sp>
        <p:nvSpPr>
          <p:cNvPr id="5" name="Text 2"/>
          <p:cNvSpPr/>
          <p:nvPr/>
        </p:nvSpPr>
        <p:spPr>
          <a:xfrm>
            <a:off x="6507004" y="3437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Bulutlanish</a:t>
            </a:r>
            <a:endParaRPr lang="en-US" sz="2200" dirty="0"/>
          </a:p>
        </p:txBody>
      </p:sp>
      <p:sp>
        <p:nvSpPr>
          <p:cNvPr id="6" name="Text 3"/>
          <p:cNvSpPr/>
          <p:nvPr/>
        </p:nvSpPr>
        <p:spPr>
          <a:xfrm>
            <a:off x="6507004" y="3927634"/>
            <a:ext cx="3211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bulutlar hosil bo'lishiga va ular balandligini cheklashga olib keladi.</a:t>
            </a:r>
            <a:endParaRPr lang="en-US" sz="1750" dirty="0"/>
          </a:p>
        </p:txBody>
      </p:sp>
      <p:sp>
        <p:nvSpPr>
          <p:cNvPr id="7" name="Shape 4"/>
          <p:cNvSpPr/>
          <p:nvPr/>
        </p:nvSpPr>
        <p:spPr>
          <a:xfrm>
            <a:off x="10171748" y="3210401"/>
            <a:ext cx="3664863" cy="2032754"/>
          </a:xfrm>
          <a:prstGeom prst="roundRect">
            <a:avLst>
              <a:gd name="adj" fmla="val 1674"/>
            </a:avLst>
          </a:prstGeom>
          <a:solidFill>
            <a:srgbClr val="4C5052"/>
          </a:solidFill>
          <a:ln/>
        </p:spPr>
      </p:sp>
      <p:sp>
        <p:nvSpPr>
          <p:cNvPr id="8" name="Text 5"/>
          <p:cNvSpPr/>
          <p:nvPr/>
        </p:nvSpPr>
        <p:spPr>
          <a:xfrm>
            <a:off x="10398562" y="3437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Yog'ingarchilik</a:t>
            </a:r>
            <a:endParaRPr lang="en-US" sz="2200" dirty="0"/>
          </a:p>
        </p:txBody>
      </p:sp>
      <p:sp>
        <p:nvSpPr>
          <p:cNvPr id="9" name="Text 6"/>
          <p:cNvSpPr/>
          <p:nvPr/>
        </p:nvSpPr>
        <p:spPr>
          <a:xfrm>
            <a:off x="10398562" y="3927634"/>
            <a:ext cx="321123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qatlami yog'inlar miqdorini kamaytiradi va yog'inlarni silliqlashtiradi.</a:t>
            </a:r>
            <a:endParaRPr lang="en-US" sz="1750" dirty="0"/>
          </a:p>
        </p:txBody>
      </p:sp>
      <p:sp>
        <p:nvSpPr>
          <p:cNvPr id="10" name="Shape 7"/>
          <p:cNvSpPr/>
          <p:nvPr/>
        </p:nvSpPr>
        <p:spPr>
          <a:xfrm>
            <a:off x="6280190" y="5469969"/>
            <a:ext cx="7556421" cy="1306949"/>
          </a:xfrm>
          <a:prstGeom prst="roundRect">
            <a:avLst>
              <a:gd name="adj" fmla="val 2603"/>
            </a:avLst>
          </a:prstGeom>
          <a:solidFill>
            <a:srgbClr val="4C5052"/>
          </a:solidFill>
          <a:ln/>
        </p:spPr>
      </p:sp>
      <p:sp>
        <p:nvSpPr>
          <p:cNvPr id="11" name="Text 8"/>
          <p:cNvSpPr/>
          <p:nvPr/>
        </p:nvSpPr>
        <p:spPr>
          <a:xfrm>
            <a:off x="6507004" y="569678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Shamol</a:t>
            </a:r>
            <a:endParaRPr lang="en-US" sz="2200" dirty="0"/>
          </a:p>
        </p:txBody>
      </p:sp>
      <p:sp>
        <p:nvSpPr>
          <p:cNvPr id="12" name="Text 9"/>
          <p:cNvSpPr/>
          <p:nvPr/>
        </p:nvSpPr>
        <p:spPr>
          <a:xfrm>
            <a:off x="6507004" y="6187202"/>
            <a:ext cx="7102793"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shamollar tezligini va harakatlanishini sekinlashtiradi.</a:t>
            </a:r>
            <a:endParaRPr lang="en-US" sz="1750" dirty="0"/>
          </a:p>
        </p:txBody>
      </p:sp>
    </p:spTree>
    <p:extLst>
      <p:ext uri="{BB962C8B-B14F-4D97-AF65-F5344CB8AC3E}">
        <p14:creationId xmlns:p14="http://schemas.microsoft.com/office/powerpoint/2010/main" val="4185446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4117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 va Ekologik Muammolar</a:t>
            </a:r>
            <a:endParaRPr lang="en-US" sz="4450" dirty="0"/>
          </a:p>
        </p:txBody>
      </p:sp>
      <p:sp>
        <p:nvSpPr>
          <p:cNvPr id="4" name="Shape 1"/>
          <p:cNvSpPr/>
          <p:nvPr/>
        </p:nvSpPr>
        <p:spPr>
          <a:xfrm>
            <a:off x="793790" y="2598896"/>
            <a:ext cx="510302" cy="510302"/>
          </a:xfrm>
          <a:prstGeom prst="roundRect">
            <a:avLst>
              <a:gd name="adj" fmla="val 6667"/>
            </a:avLst>
          </a:prstGeom>
          <a:solidFill>
            <a:srgbClr val="4C5052"/>
          </a:solidFill>
          <a:ln/>
        </p:spPr>
      </p:sp>
      <p:sp>
        <p:nvSpPr>
          <p:cNvPr id="5" name="Text 2"/>
          <p:cNvSpPr/>
          <p:nvPr/>
        </p:nvSpPr>
        <p:spPr>
          <a:xfrm>
            <a:off x="878860" y="264140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6" name="Text 3"/>
          <p:cNvSpPr/>
          <p:nvPr/>
        </p:nvSpPr>
        <p:spPr>
          <a:xfrm>
            <a:off x="1530906" y="26767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Havoning Ifloslanishi</a:t>
            </a:r>
            <a:endParaRPr lang="en-US" sz="2200" dirty="0"/>
          </a:p>
        </p:txBody>
      </p:sp>
      <p:sp>
        <p:nvSpPr>
          <p:cNvPr id="7" name="Text 4"/>
          <p:cNvSpPr/>
          <p:nvPr/>
        </p:nvSpPr>
        <p:spPr>
          <a:xfrm>
            <a:off x="1530906" y="3167182"/>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sababli iflovchi moddalar havoda to'planib, ifloslanish darajasini oshiradi.</a:t>
            </a:r>
            <a:endParaRPr lang="en-US" sz="1750" dirty="0"/>
          </a:p>
        </p:txBody>
      </p:sp>
      <p:sp>
        <p:nvSpPr>
          <p:cNvPr id="8" name="Shape 5"/>
          <p:cNvSpPr/>
          <p:nvPr/>
        </p:nvSpPr>
        <p:spPr>
          <a:xfrm>
            <a:off x="793790" y="4346615"/>
            <a:ext cx="510302" cy="510302"/>
          </a:xfrm>
          <a:prstGeom prst="roundRect">
            <a:avLst>
              <a:gd name="adj" fmla="val 6667"/>
            </a:avLst>
          </a:prstGeom>
          <a:solidFill>
            <a:srgbClr val="4C5052"/>
          </a:solidFill>
          <a:ln/>
        </p:spPr>
      </p:sp>
      <p:sp>
        <p:nvSpPr>
          <p:cNvPr id="9" name="Text 6"/>
          <p:cNvSpPr/>
          <p:nvPr/>
        </p:nvSpPr>
        <p:spPr>
          <a:xfrm>
            <a:off x="8788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0" name="Text 7"/>
          <p:cNvSpPr/>
          <p:nvPr/>
        </p:nvSpPr>
        <p:spPr>
          <a:xfrm>
            <a:off x="1530906" y="44244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Sog'liq Muammolari</a:t>
            </a:r>
            <a:endParaRPr lang="en-US" sz="2200" dirty="0"/>
          </a:p>
        </p:txBody>
      </p:sp>
      <p:sp>
        <p:nvSpPr>
          <p:cNvPr id="11" name="Text 8"/>
          <p:cNvSpPr/>
          <p:nvPr/>
        </p:nvSpPr>
        <p:spPr>
          <a:xfrm>
            <a:off x="1530906" y="4914900"/>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Havo ifloslanishi sababli turli nafas olish, yurak-qon tomir va boshqa kasalliklar rivojlanishi mumkin.</a:t>
            </a:r>
            <a:endParaRPr lang="en-US" sz="1750" dirty="0"/>
          </a:p>
        </p:txBody>
      </p:sp>
      <p:sp>
        <p:nvSpPr>
          <p:cNvPr id="12" name="Shape 9"/>
          <p:cNvSpPr/>
          <p:nvPr/>
        </p:nvSpPr>
        <p:spPr>
          <a:xfrm>
            <a:off x="793790" y="6094333"/>
            <a:ext cx="510302" cy="510302"/>
          </a:xfrm>
          <a:prstGeom prst="roundRect">
            <a:avLst>
              <a:gd name="adj" fmla="val 6667"/>
            </a:avLst>
          </a:prstGeom>
          <a:solidFill>
            <a:srgbClr val="4C5052"/>
          </a:solidFill>
          <a:ln/>
        </p:spPr>
      </p:sp>
      <p:sp>
        <p:nvSpPr>
          <p:cNvPr id="13" name="Text 10"/>
          <p:cNvSpPr/>
          <p:nvPr/>
        </p:nvSpPr>
        <p:spPr>
          <a:xfrm>
            <a:off x="8788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4" name="Text 11"/>
          <p:cNvSpPr/>
          <p:nvPr/>
        </p:nvSpPr>
        <p:spPr>
          <a:xfrm>
            <a:off x="1530906" y="6172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Ekologik Ta'sirlar</a:t>
            </a:r>
            <a:endParaRPr lang="en-US" sz="2200" dirty="0"/>
          </a:p>
        </p:txBody>
      </p:sp>
      <p:sp>
        <p:nvSpPr>
          <p:cNvPr id="15" name="Text 12"/>
          <p:cNvSpPr/>
          <p:nvPr/>
        </p:nvSpPr>
        <p:spPr>
          <a:xfrm>
            <a:off x="1530906" y="6662618"/>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sababli birlamchi iflovchilar buzilmay qoladi va ekologik tizimga salbiy ta'sir etadi.</a:t>
            </a:r>
            <a:endParaRPr lang="en-US" sz="1750" dirty="0"/>
          </a:p>
        </p:txBody>
      </p:sp>
    </p:spTree>
    <p:extLst>
      <p:ext uri="{BB962C8B-B14F-4D97-AF65-F5344CB8AC3E}">
        <p14:creationId xmlns:p14="http://schemas.microsoft.com/office/powerpoint/2010/main" val="4269225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4117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 Oldini Olish Choralari</a:t>
            </a:r>
            <a:endParaRPr lang="en-US" sz="4450" dirty="0"/>
          </a:p>
        </p:txBody>
      </p:sp>
      <p:sp>
        <p:nvSpPr>
          <p:cNvPr id="4" name="Shape 1"/>
          <p:cNvSpPr/>
          <p:nvPr/>
        </p:nvSpPr>
        <p:spPr>
          <a:xfrm>
            <a:off x="1048941" y="2598896"/>
            <a:ext cx="30480" cy="4789527"/>
          </a:xfrm>
          <a:prstGeom prst="roundRect">
            <a:avLst>
              <a:gd name="adj" fmla="val 111628"/>
            </a:avLst>
          </a:prstGeom>
          <a:solidFill>
            <a:srgbClr val="65696B"/>
          </a:solidFill>
          <a:ln/>
        </p:spPr>
      </p:sp>
      <p:sp>
        <p:nvSpPr>
          <p:cNvPr id="5" name="Shape 2"/>
          <p:cNvSpPr/>
          <p:nvPr/>
        </p:nvSpPr>
        <p:spPr>
          <a:xfrm>
            <a:off x="1273612" y="2838807"/>
            <a:ext cx="680442" cy="30480"/>
          </a:xfrm>
          <a:prstGeom prst="roundRect">
            <a:avLst>
              <a:gd name="adj" fmla="val 111628"/>
            </a:avLst>
          </a:prstGeom>
          <a:solidFill>
            <a:srgbClr val="65696B"/>
          </a:solidFill>
          <a:ln/>
        </p:spPr>
      </p:sp>
      <p:sp>
        <p:nvSpPr>
          <p:cNvPr id="6" name="Shape 3"/>
          <p:cNvSpPr/>
          <p:nvPr/>
        </p:nvSpPr>
        <p:spPr>
          <a:xfrm>
            <a:off x="793790" y="2598896"/>
            <a:ext cx="510302" cy="510302"/>
          </a:xfrm>
          <a:prstGeom prst="roundRect">
            <a:avLst>
              <a:gd name="adj" fmla="val 6667"/>
            </a:avLst>
          </a:prstGeom>
          <a:solidFill>
            <a:srgbClr val="4C5052"/>
          </a:solidFill>
          <a:ln/>
        </p:spPr>
      </p:sp>
      <p:sp>
        <p:nvSpPr>
          <p:cNvPr id="7" name="Text 4"/>
          <p:cNvSpPr/>
          <p:nvPr/>
        </p:nvSpPr>
        <p:spPr>
          <a:xfrm>
            <a:off x="878860" y="264140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8" name="Text 5"/>
          <p:cNvSpPr/>
          <p:nvPr/>
        </p:nvSpPr>
        <p:spPr>
          <a:xfrm>
            <a:off x="2183011" y="26767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Iflovchilar Chiqindisi</a:t>
            </a:r>
            <a:endParaRPr lang="en-US" sz="2200" dirty="0"/>
          </a:p>
        </p:txBody>
      </p:sp>
      <p:sp>
        <p:nvSpPr>
          <p:cNvPr id="9" name="Text 6"/>
          <p:cNvSpPr/>
          <p:nvPr/>
        </p:nvSpPr>
        <p:spPr>
          <a:xfrm>
            <a:off x="2183011" y="3167182"/>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Sanoat va transport chiqindilarini kamaytirish muhim ahamiyatga ega.</a:t>
            </a:r>
            <a:endParaRPr lang="en-US" sz="1750" dirty="0"/>
          </a:p>
        </p:txBody>
      </p:sp>
      <p:sp>
        <p:nvSpPr>
          <p:cNvPr id="10" name="Shape 7"/>
          <p:cNvSpPr/>
          <p:nvPr/>
        </p:nvSpPr>
        <p:spPr>
          <a:xfrm>
            <a:off x="1273612" y="4586526"/>
            <a:ext cx="680442" cy="30480"/>
          </a:xfrm>
          <a:prstGeom prst="roundRect">
            <a:avLst>
              <a:gd name="adj" fmla="val 111628"/>
            </a:avLst>
          </a:prstGeom>
          <a:solidFill>
            <a:srgbClr val="65696B"/>
          </a:solidFill>
          <a:ln/>
        </p:spPr>
      </p:sp>
      <p:sp>
        <p:nvSpPr>
          <p:cNvPr id="11" name="Shape 8"/>
          <p:cNvSpPr/>
          <p:nvPr/>
        </p:nvSpPr>
        <p:spPr>
          <a:xfrm>
            <a:off x="793790" y="4346615"/>
            <a:ext cx="510302" cy="510302"/>
          </a:xfrm>
          <a:prstGeom prst="roundRect">
            <a:avLst>
              <a:gd name="adj" fmla="val 6667"/>
            </a:avLst>
          </a:prstGeom>
          <a:solidFill>
            <a:srgbClr val="4C5052"/>
          </a:solidFill>
          <a:ln/>
        </p:spPr>
      </p:sp>
      <p:sp>
        <p:nvSpPr>
          <p:cNvPr id="12" name="Text 9"/>
          <p:cNvSpPr/>
          <p:nvPr/>
        </p:nvSpPr>
        <p:spPr>
          <a:xfrm>
            <a:off x="8788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3" name="Text 10"/>
          <p:cNvSpPr/>
          <p:nvPr/>
        </p:nvSpPr>
        <p:spPr>
          <a:xfrm>
            <a:off x="2183011" y="4424482"/>
            <a:ext cx="3959543"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Ventilasiya Tizimini Yaxshilash</a:t>
            </a:r>
            <a:endParaRPr lang="en-US" sz="2200" dirty="0"/>
          </a:p>
        </p:txBody>
      </p:sp>
      <p:sp>
        <p:nvSpPr>
          <p:cNvPr id="14" name="Text 11"/>
          <p:cNvSpPr/>
          <p:nvPr/>
        </p:nvSpPr>
        <p:spPr>
          <a:xfrm>
            <a:off x="2183011" y="4914900"/>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Sarapalangan havo oqimini yaxshilash ifloslanishni pasaytirishi mumkin.</a:t>
            </a:r>
            <a:endParaRPr lang="en-US" sz="1750" dirty="0"/>
          </a:p>
        </p:txBody>
      </p:sp>
      <p:sp>
        <p:nvSpPr>
          <p:cNvPr id="15" name="Shape 12"/>
          <p:cNvSpPr/>
          <p:nvPr/>
        </p:nvSpPr>
        <p:spPr>
          <a:xfrm>
            <a:off x="1273612" y="6334244"/>
            <a:ext cx="680442" cy="30480"/>
          </a:xfrm>
          <a:prstGeom prst="roundRect">
            <a:avLst>
              <a:gd name="adj" fmla="val 111628"/>
            </a:avLst>
          </a:prstGeom>
          <a:solidFill>
            <a:srgbClr val="65696B"/>
          </a:solidFill>
          <a:ln/>
        </p:spPr>
      </p:sp>
      <p:sp>
        <p:nvSpPr>
          <p:cNvPr id="16" name="Shape 13"/>
          <p:cNvSpPr/>
          <p:nvPr/>
        </p:nvSpPr>
        <p:spPr>
          <a:xfrm>
            <a:off x="793790" y="6094333"/>
            <a:ext cx="510302" cy="510302"/>
          </a:xfrm>
          <a:prstGeom prst="roundRect">
            <a:avLst>
              <a:gd name="adj" fmla="val 6667"/>
            </a:avLst>
          </a:prstGeom>
          <a:solidFill>
            <a:srgbClr val="4C5052"/>
          </a:solidFill>
          <a:ln/>
        </p:spPr>
      </p:sp>
      <p:sp>
        <p:nvSpPr>
          <p:cNvPr id="17" name="Text 14"/>
          <p:cNvSpPr/>
          <p:nvPr/>
        </p:nvSpPr>
        <p:spPr>
          <a:xfrm>
            <a:off x="8788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8" name="Text 15"/>
          <p:cNvSpPr/>
          <p:nvPr/>
        </p:nvSpPr>
        <p:spPr>
          <a:xfrm>
            <a:off x="2183011" y="6172200"/>
            <a:ext cx="3022521"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Yangilanuvchi Energiya</a:t>
            </a:r>
            <a:endParaRPr lang="en-US" sz="2200" dirty="0"/>
          </a:p>
        </p:txBody>
      </p:sp>
      <p:sp>
        <p:nvSpPr>
          <p:cNvPr id="19" name="Text 16"/>
          <p:cNvSpPr/>
          <p:nvPr/>
        </p:nvSpPr>
        <p:spPr>
          <a:xfrm>
            <a:off x="2183011" y="6662618"/>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Tozaroq energiya manbalari havoning ifloslanishini kamaytiradi.</a:t>
            </a:r>
            <a:endParaRPr lang="en-US" sz="1750" dirty="0"/>
          </a:p>
        </p:txBody>
      </p:sp>
    </p:spTree>
    <p:extLst>
      <p:ext uri="{BB962C8B-B14F-4D97-AF65-F5344CB8AC3E}">
        <p14:creationId xmlns:p14="http://schemas.microsoft.com/office/powerpoint/2010/main" val="36476869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8784" y="972979"/>
            <a:ext cx="7646432" cy="1337072"/>
          </a:xfrm>
          <a:prstGeom prst="rect">
            <a:avLst/>
          </a:prstGeom>
          <a:noFill/>
          <a:ln/>
        </p:spPr>
        <p:txBody>
          <a:bodyPr wrap="square" lIns="0" tIns="0" rIns="0" bIns="0" rtlCol="0" anchor="t"/>
          <a:lstStyle/>
          <a:p>
            <a:pPr marL="0" indent="0" algn="l">
              <a:lnSpc>
                <a:spcPts val="5250"/>
              </a:lnSpc>
              <a:buNone/>
            </a:pPr>
            <a:r>
              <a:rPr lang="en-US" sz="4200" dirty="0">
                <a:solidFill>
                  <a:srgbClr val="F7F7F8"/>
                </a:solidFill>
                <a:latin typeface="DM Sans Medium" pitchFamily="34" charset="0"/>
                <a:ea typeface="DM Sans Medium" pitchFamily="34" charset="-122"/>
                <a:cs typeface="DM Sans Medium" pitchFamily="34" charset="-120"/>
              </a:rPr>
              <a:t>Havo Harorati Inversiyalarining Atrof-Muhitga Ta'siri</a:t>
            </a:r>
            <a:endParaRPr lang="en-US" sz="4200" dirty="0"/>
          </a:p>
        </p:txBody>
      </p:sp>
      <p:pic>
        <p:nvPicPr>
          <p:cNvPr id="4" name="Image 1" descr="preencoded.png"/>
          <p:cNvPicPr>
            <a:picLocks noChangeAspect="1"/>
          </p:cNvPicPr>
          <p:nvPr/>
        </p:nvPicPr>
        <p:blipFill>
          <a:blip r:embed="rId4"/>
          <a:stretch>
            <a:fillRect/>
          </a:stretch>
        </p:blipFill>
        <p:spPr>
          <a:xfrm>
            <a:off x="748784" y="2612708"/>
            <a:ext cx="1069658" cy="1547932"/>
          </a:xfrm>
          <a:prstGeom prst="rect">
            <a:avLst/>
          </a:prstGeom>
        </p:spPr>
      </p:pic>
      <p:sp>
        <p:nvSpPr>
          <p:cNvPr id="5" name="Text 1"/>
          <p:cNvSpPr/>
          <p:nvPr/>
        </p:nvSpPr>
        <p:spPr>
          <a:xfrm>
            <a:off x="2020133" y="2826544"/>
            <a:ext cx="3398996"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Ifloslanish Konsentratsiyasi</a:t>
            </a:r>
            <a:endParaRPr lang="en-US" sz="2100" dirty="0"/>
          </a:p>
        </p:txBody>
      </p:sp>
      <p:sp>
        <p:nvSpPr>
          <p:cNvPr id="6" name="Text 2"/>
          <p:cNvSpPr/>
          <p:nvPr/>
        </p:nvSpPr>
        <p:spPr>
          <a:xfrm>
            <a:off x="2020133" y="3281720"/>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Havo inversiyasi sababli havoda turli iflovchilarga to'planish kuchayadi.</a:t>
            </a:r>
            <a:endParaRPr lang="en-US" sz="1650" dirty="0"/>
          </a:p>
        </p:txBody>
      </p:sp>
      <p:pic>
        <p:nvPicPr>
          <p:cNvPr id="7" name="Image 2" descr="preencoded.png"/>
          <p:cNvPicPr>
            <a:picLocks noChangeAspect="1"/>
          </p:cNvPicPr>
          <p:nvPr/>
        </p:nvPicPr>
        <p:blipFill>
          <a:blip r:embed="rId5"/>
          <a:stretch>
            <a:fillRect/>
          </a:stretch>
        </p:blipFill>
        <p:spPr>
          <a:xfrm>
            <a:off x="748784" y="4160639"/>
            <a:ext cx="1069658" cy="1547932"/>
          </a:xfrm>
          <a:prstGeom prst="rect">
            <a:avLst/>
          </a:prstGeom>
        </p:spPr>
      </p:pic>
      <p:sp>
        <p:nvSpPr>
          <p:cNvPr id="8" name="Text 3"/>
          <p:cNvSpPr/>
          <p:nvPr/>
        </p:nvSpPr>
        <p:spPr>
          <a:xfrm>
            <a:off x="2020133" y="4374475"/>
            <a:ext cx="3258145"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Sovuq Havo Qatlamlanishi</a:t>
            </a:r>
            <a:endParaRPr lang="en-US" sz="2100" dirty="0"/>
          </a:p>
        </p:txBody>
      </p:sp>
      <p:sp>
        <p:nvSpPr>
          <p:cNvPr id="9" name="Text 4"/>
          <p:cNvSpPr/>
          <p:nvPr/>
        </p:nvSpPr>
        <p:spPr>
          <a:xfrm>
            <a:off x="2020133" y="4829651"/>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Inversiya sababli hosil bo'lgan sovuq havo qatlamlanishi ekologik muammolarga olib keladi.</a:t>
            </a:r>
            <a:endParaRPr lang="en-US" sz="1650" dirty="0"/>
          </a:p>
        </p:txBody>
      </p:sp>
      <p:pic>
        <p:nvPicPr>
          <p:cNvPr id="10" name="Image 3" descr="preencoded.png"/>
          <p:cNvPicPr>
            <a:picLocks noChangeAspect="1"/>
          </p:cNvPicPr>
          <p:nvPr/>
        </p:nvPicPr>
        <p:blipFill>
          <a:blip r:embed="rId6"/>
          <a:stretch>
            <a:fillRect/>
          </a:stretch>
        </p:blipFill>
        <p:spPr>
          <a:xfrm>
            <a:off x="748784" y="5708571"/>
            <a:ext cx="1069658" cy="1547932"/>
          </a:xfrm>
          <a:prstGeom prst="rect">
            <a:avLst/>
          </a:prstGeom>
        </p:spPr>
      </p:pic>
      <p:sp>
        <p:nvSpPr>
          <p:cNvPr id="11" name="Text 5"/>
          <p:cNvSpPr/>
          <p:nvPr/>
        </p:nvSpPr>
        <p:spPr>
          <a:xfrm>
            <a:off x="2020133" y="5922407"/>
            <a:ext cx="2785229"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Qor va Muzlik Erishishi</a:t>
            </a:r>
            <a:endParaRPr lang="en-US" sz="2100" dirty="0"/>
          </a:p>
        </p:txBody>
      </p:sp>
      <p:sp>
        <p:nvSpPr>
          <p:cNvPr id="12" name="Text 6"/>
          <p:cNvSpPr/>
          <p:nvPr/>
        </p:nvSpPr>
        <p:spPr>
          <a:xfrm>
            <a:off x="2020133" y="6377583"/>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Inversiya qatlami suv havzalari va qorlarning erishishini sekinlashtiradi.</a:t>
            </a:r>
            <a:endParaRPr lang="en-US" sz="1650" dirty="0"/>
          </a:p>
        </p:txBody>
      </p:sp>
    </p:spTree>
    <p:extLst>
      <p:ext uri="{BB962C8B-B14F-4D97-AF65-F5344CB8AC3E}">
        <p14:creationId xmlns:p14="http://schemas.microsoft.com/office/powerpoint/2010/main" val="21334279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5268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 va Ob-Havo</a:t>
            </a:r>
            <a:endParaRPr lang="en-US" sz="4450" dirty="0"/>
          </a:p>
        </p:txBody>
      </p:sp>
      <p:sp>
        <p:nvSpPr>
          <p:cNvPr id="4" name="Shape 1"/>
          <p:cNvSpPr/>
          <p:nvPr/>
        </p:nvSpPr>
        <p:spPr>
          <a:xfrm>
            <a:off x="6280190" y="3210401"/>
            <a:ext cx="3664744" cy="2032754"/>
          </a:xfrm>
          <a:prstGeom prst="roundRect">
            <a:avLst>
              <a:gd name="adj" fmla="val 1674"/>
            </a:avLst>
          </a:prstGeom>
          <a:solidFill>
            <a:srgbClr val="4C5052"/>
          </a:solidFill>
          <a:ln/>
        </p:spPr>
      </p:sp>
      <p:sp>
        <p:nvSpPr>
          <p:cNvPr id="5" name="Text 2"/>
          <p:cNvSpPr/>
          <p:nvPr/>
        </p:nvSpPr>
        <p:spPr>
          <a:xfrm>
            <a:off x="6507004" y="3437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Bulutlanish</a:t>
            </a:r>
            <a:endParaRPr lang="en-US" sz="2200" dirty="0"/>
          </a:p>
        </p:txBody>
      </p:sp>
      <p:sp>
        <p:nvSpPr>
          <p:cNvPr id="6" name="Text 3"/>
          <p:cNvSpPr/>
          <p:nvPr/>
        </p:nvSpPr>
        <p:spPr>
          <a:xfrm>
            <a:off x="6507004" y="3927634"/>
            <a:ext cx="3211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bulutlar hosil bo'lishiga va ular balandligini cheklashga olib keladi.</a:t>
            </a:r>
            <a:endParaRPr lang="en-US" sz="1750" dirty="0"/>
          </a:p>
        </p:txBody>
      </p:sp>
      <p:sp>
        <p:nvSpPr>
          <p:cNvPr id="7" name="Shape 4"/>
          <p:cNvSpPr/>
          <p:nvPr/>
        </p:nvSpPr>
        <p:spPr>
          <a:xfrm>
            <a:off x="10171748" y="3210401"/>
            <a:ext cx="3664863" cy="2032754"/>
          </a:xfrm>
          <a:prstGeom prst="roundRect">
            <a:avLst>
              <a:gd name="adj" fmla="val 1674"/>
            </a:avLst>
          </a:prstGeom>
          <a:solidFill>
            <a:srgbClr val="4C5052"/>
          </a:solidFill>
          <a:ln/>
        </p:spPr>
      </p:sp>
      <p:sp>
        <p:nvSpPr>
          <p:cNvPr id="8" name="Text 5"/>
          <p:cNvSpPr/>
          <p:nvPr/>
        </p:nvSpPr>
        <p:spPr>
          <a:xfrm>
            <a:off x="10398562" y="3437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Yog'ingarchilik</a:t>
            </a:r>
            <a:endParaRPr lang="en-US" sz="2200" dirty="0"/>
          </a:p>
        </p:txBody>
      </p:sp>
      <p:sp>
        <p:nvSpPr>
          <p:cNvPr id="9" name="Text 6"/>
          <p:cNvSpPr/>
          <p:nvPr/>
        </p:nvSpPr>
        <p:spPr>
          <a:xfrm>
            <a:off x="10398562" y="3927634"/>
            <a:ext cx="321123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qatlami yog'inlar miqdorini kamaytiradi va yog'inlarni silliqlashtiradi.</a:t>
            </a:r>
            <a:endParaRPr lang="en-US" sz="1750" dirty="0"/>
          </a:p>
        </p:txBody>
      </p:sp>
      <p:sp>
        <p:nvSpPr>
          <p:cNvPr id="10" name="Shape 7"/>
          <p:cNvSpPr/>
          <p:nvPr/>
        </p:nvSpPr>
        <p:spPr>
          <a:xfrm>
            <a:off x="6280190" y="5469969"/>
            <a:ext cx="7556421" cy="1306949"/>
          </a:xfrm>
          <a:prstGeom prst="roundRect">
            <a:avLst>
              <a:gd name="adj" fmla="val 2603"/>
            </a:avLst>
          </a:prstGeom>
          <a:solidFill>
            <a:srgbClr val="4C5052"/>
          </a:solidFill>
          <a:ln/>
        </p:spPr>
      </p:sp>
      <p:sp>
        <p:nvSpPr>
          <p:cNvPr id="11" name="Text 8"/>
          <p:cNvSpPr/>
          <p:nvPr/>
        </p:nvSpPr>
        <p:spPr>
          <a:xfrm>
            <a:off x="6507004" y="569678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Shamol</a:t>
            </a:r>
            <a:endParaRPr lang="en-US" sz="2200" dirty="0"/>
          </a:p>
        </p:txBody>
      </p:sp>
      <p:sp>
        <p:nvSpPr>
          <p:cNvPr id="12" name="Text 9"/>
          <p:cNvSpPr/>
          <p:nvPr/>
        </p:nvSpPr>
        <p:spPr>
          <a:xfrm>
            <a:off x="6507004" y="6187202"/>
            <a:ext cx="7102793"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shamollar tezligini va harakatlanishini sekinlashtiradi.</a:t>
            </a:r>
            <a:endParaRPr lang="en-US" sz="1750" dirty="0"/>
          </a:p>
        </p:txBody>
      </p:sp>
    </p:spTree>
    <p:extLst>
      <p:ext uri="{BB962C8B-B14F-4D97-AF65-F5344CB8AC3E}">
        <p14:creationId xmlns:p14="http://schemas.microsoft.com/office/powerpoint/2010/main" val="14361212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4117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 va Ekologik Muammolar</a:t>
            </a:r>
            <a:endParaRPr lang="en-US" sz="4450" dirty="0"/>
          </a:p>
        </p:txBody>
      </p:sp>
      <p:sp>
        <p:nvSpPr>
          <p:cNvPr id="4" name="Shape 1"/>
          <p:cNvSpPr/>
          <p:nvPr/>
        </p:nvSpPr>
        <p:spPr>
          <a:xfrm>
            <a:off x="793790" y="2598896"/>
            <a:ext cx="510302" cy="510302"/>
          </a:xfrm>
          <a:prstGeom prst="roundRect">
            <a:avLst>
              <a:gd name="adj" fmla="val 6667"/>
            </a:avLst>
          </a:prstGeom>
          <a:solidFill>
            <a:srgbClr val="4C5052"/>
          </a:solidFill>
          <a:ln/>
        </p:spPr>
      </p:sp>
      <p:sp>
        <p:nvSpPr>
          <p:cNvPr id="5" name="Text 2"/>
          <p:cNvSpPr/>
          <p:nvPr/>
        </p:nvSpPr>
        <p:spPr>
          <a:xfrm>
            <a:off x="878860" y="264140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6" name="Text 3"/>
          <p:cNvSpPr/>
          <p:nvPr/>
        </p:nvSpPr>
        <p:spPr>
          <a:xfrm>
            <a:off x="1530906" y="26767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Havoning Ifloslanishi</a:t>
            </a:r>
            <a:endParaRPr lang="en-US" sz="2200" dirty="0"/>
          </a:p>
        </p:txBody>
      </p:sp>
      <p:sp>
        <p:nvSpPr>
          <p:cNvPr id="7" name="Text 4"/>
          <p:cNvSpPr/>
          <p:nvPr/>
        </p:nvSpPr>
        <p:spPr>
          <a:xfrm>
            <a:off x="1530906" y="3167182"/>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sababli iflovchi moddalar havoda to'planib, ifloslanish darajasini oshiradi.</a:t>
            </a:r>
            <a:endParaRPr lang="en-US" sz="1750" dirty="0"/>
          </a:p>
        </p:txBody>
      </p:sp>
      <p:sp>
        <p:nvSpPr>
          <p:cNvPr id="8" name="Shape 5"/>
          <p:cNvSpPr/>
          <p:nvPr/>
        </p:nvSpPr>
        <p:spPr>
          <a:xfrm>
            <a:off x="793790" y="4346615"/>
            <a:ext cx="510302" cy="510302"/>
          </a:xfrm>
          <a:prstGeom prst="roundRect">
            <a:avLst>
              <a:gd name="adj" fmla="val 6667"/>
            </a:avLst>
          </a:prstGeom>
          <a:solidFill>
            <a:srgbClr val="4C5052"/>
          </a:solidFill>
          <a:ln/>
        </p:spPr>
      </p:sp>
      <p:sp>
        <p:nvSpPr>
          <p:cNvPr id="9" name="Text 6"/>
          <p:cNvSpPr/>
          <p:nvPr/>
        </p:nvSpPr>
        <p:spPr>
          <a:xfrm>
            <a:off x="8788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0" name="Text 7"/>
          <p:cNvSpPr/>
          <p:nvPr/>
        </p:nvSpPr>
        <p:spPr>
          <a:xfrm>
            <a:off x="1530906" y="44244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Sog'liq Muammolari</a:t>
            </a:r>
            <a:endParaRPr lang="en-US" sz="2200" dirty="0"/>
          </a:p>
        </p:txBody>
      </p:sp>
      <p:sp>
        <p:nvSpPr>
          <p:cNvPr id="11" name="Text 8"/>
          <p:cNvSpPr/>
          <p:nvPr/>
        </p:nvSpPr>
        <p:spPr>
          <a:xfrm>
            <a:off x="1530906" y="4914900"/>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Havo ifloslanishi sababli turli nafas olish, yurak-qon tomir va boshqa kasalliklar rivojlanishi mumkin.</a:t>
            </a:r>
            <a:endParaRPr lang="en-US" sz="1750" dirty="0"/>
          </a:p>
        </p:txBody>
      </p:sp>
      <p:sp>
        <p:nvSpPr>
          <p:cNvPr id="12" name="Shape 9"/>
          <p:cNvSpPr/>
          <p:nvPr/>
        </p:nvSpPr>
        <p:spPr>
          <a:xfrm>
            <a:off x="793790" y="6094333"/>
            <a:ext cx="510302" cy="510302"/>
          </a:xfrm>
          <a:prstGeom prst="roundRect">
            <a:avLst>
              <a:gd name="adj" fmla="val 6667"/>
            </a:avLst>
          </a:prstGeom>
          <a:solidFill>
            <a:srgbClr val="4C5052"/>
          </a:solidFill>
          <a:ln/>
        </p:spPr>
      </p:sp>
      <p:sp>
        <p:nvSpPr>
          <p:cNvPr id="13" name="Text 10"/>
          <p:cNvSpPr/>
          <p:nvPr/>
        </p:nvSpPr>
        <p:spPr>
          <a:xfrm>
            <a:off x="8788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4" name="Text 11"/>
          <p:cNvSpPr/>
          <p:nvPr/>
        </p:nvSpPr>
        <p:spPr>
          <a:xfrm>
            <a:off x="1530906" y="6172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Ekologik Ta'sirlar</a:t>
            </a:r>
            <a:endParaRPr lang="en-US" sz="2200" dirty="0"/>
          </a:p>
        </p:txBody>
      </p:sp>
      <p:sp>
        <p:nvSpPr>
          <p:cNvPr id="15" name="Text 12"/>
          <p:cNvSpPr/>
          <p:nvPr/>
        </p:nvSpPr>
        <p:spPr>
          <a:xfrm>
            <a:off x="1530906" y="6662618"/>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sababli birlamchi iflovchilar buzilmay qoladi va ekologik tizimga salbiy ta'sir etadi.</a:t>
            </a:r>
            <a:endParaRPr lang="en-US" sz="1750" dirty="0"/>
          </a:p>
        </p:txBody>
      </p:sp>
    </p:spTree>
    <p:extLst>
      <p:ext uri="{BB962C8B-B14F-4D97-AF65-F5344CB8AC3E}">
        <p14:creationId xmlns:p14="http://schemas.microsoft.com/office/powerpoint/2010/main" val="116943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4117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 Oldini Olish Choralari</a:t>
            </a:r>
            <a:endParaRPr lang="en-US" sz="4450" dirty="0"/>
          </a:p>
        </p:txBody>
      </p:sp>
      <p:sp>
        <p:nvSpPr>
          <p:cNvPr id="4" name="Shape 1"/>
          <p:cNvSpPr/>
          <p:nvPr/>
        </p:nvSpPr>
        <p:spPr>
          <a:xfrm>
            <a:off x="1048941" y="2598896"/>
            <a:ext cx="30480" cy="4789527"/>
          </a:xfrm>
          <a:prstGeom prst="roundRect">
            <a:avLst>
              <a:gd name="adj" fmla="val 111628"/>
            </a:avLst>
          </a:prstGeom>
          <a:solidFill>
            <a:srgbClr val="65696B"/>
          </a:solidFill>
          <a:ln/>
        </p:spPr>
      </p:sp>
      <p:sp>
        <p:nvSpPr>
          <p:cNvPr id="5" name="Shape 2"/>
          <p:cNvSpPr/>
          <p:nvPr/>
        </p:nvSpPr>
        <p:spPr>
          <a:xfrm>
            <a:off x="1273612" y="2838807"/>
            <a:ext cx="680442" cy="30480"/>
          </a:xfrm>
          <a:prstGeom prst="roundRect">
            <a:avLst>
              <a:gd name="adj" fmla="val 111628"/>
            </a:avLst>
          </a:prstGeom>
          <a:solidFill>
            <a:srgbClr val="65696B"/>
          </a:solidFill>
          <a:ln/>
        </p:spPr>
      </p:sp>
      <p:sp>
        <p:nvSpPr>
          <p:cNvPr id="6" name="Shape 3"/>
          <p:cNvSpPr/>
          <p:nvPr/>
        </p:nvSpPr>
        <p:spPr>
          <a:xfrm>
            <a:off x="793790" y="2598896"/>
            <a:ext cx="510302" cy="510302"/>
          </a:xfrm>
          <a:prstGeom prst="roundRect">
            <a:avLst>
              <a:gd name="adj" fmla="val 6667"/>
            </a:avLst>
          </a:prstGeom>
          <a:solidFill>
            <a:srgbClr val="4C5052"/>
          </a:solidFill>
          <a:ln/>
        </p:spPr>
      </p:sp>
      <p:sp>
        <p:nvSpPr>
          <p:cNvPr id="7" name="Text 4"/>
          <p:cNvSpPr/>
          <p:nvPr/>
        </p:nvSpPr>
        <p:spPr>
          <a:xfrm>
            <a:off x="878860" y="264140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8" name="Text 5"/>
          <p:cNvSpPr/>
          <p:nvPr/>
        </p:nvSpPr>
        <p:spPr>
          <a:xfrm>
            <a:off x="2183011" y="26767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Iflovchilar Chiqindisi</a:t>
            </a:r>
            <a:endParaRPr lang="en-US" sz="2200" dirty="0"/>
          </a:p>
        </p:txBody>
      </p:sp>
      <p:sp>
        <p:nvSpPr>
          <p:cNvPr id="9" name="Text 6"/>
          <p:cNvSpPr/>
          <p:nvPr/>
        </p:nvSpPr>
        <p:spPr>
          <a:xfrm>
            <a:off x="2183011" y="3167182"/>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Sanoat va transport chiqindilarini kamaytirish muhim ahamiyatga ega.</a:t>
            </a:r>
            <a:endParaRPr lang="en-US" sz="1750" dirty="0"/>
          </a:p>
        </p:txBody>
      </p:sp>
      <p:sp>
        <p:nvSpPr>
          <p:cNvPr id="10" name="Shape 7"/>
          <p:cNvSpPr/>
          <p:nvPr/>
        </p:nvSpPr>
        <p:spPr>
          <a:xfrm>
            <a:off x="1273612" y="4586526"/>
            <a:ext cx="680442" cy="30480"/>
          </a:xfrm>
          <a:prstGeom prst="roundRect">
            <a:avLst>
              <a:gd name="adj" fmla="val 111628"/>
            </a:avLst>
          </a:prstGeom>
          <a:solidFill>
            <a:srgbClr val="65696B"/>
          </a:solidFill>
          <a:ln/>
        </p:spPr>
      </p:sp>
      <p:sp>
        <p:nvSpPr>
          <p:cNvPr id="11" name="Shape 8"/>
          <p:cNvSpPr/>
          <p:nvPr/>
        </p:nvSpPr>
        <p:spPr>
          <a:xfrm>
            <a:off x="793790" y="4346615"/>
            <a:ext cx="510302" cy="510302"/>
          </a:xfrm>
          <a:prstGeom prst="roundRect">
            <a:avLst>
              <a:gd name="adj" fmla="val 6667"/>
            </a:avLst>
          </a:prstGeom>
          <a:solidFill>
            <a:srgbClr val="4C5052"/>
          </a:solidFill>
          <a:ln/>
        </p:spPr>
      </p:sp>
      <p:sp>
        <p:nvSpPr>
          <p:cNvPr id="12" name="Text 9"/>
          <p:cNvSpPr/>
          <p:nvPr/>
        </p:nvSpPr>
        <p:spPr>
          <a:xfrm>
            <a:off x="8788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3" name="Text 10"/>
          <p:cNvSpPr/>
          <p:nvPr/>
        </p:nvSpPr>
        <p:spPr>
          <a:xfrm>
            <a:off x="2183011" y="4424482"/>
            <a:ext cx="3959543"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Ventilasiya Tizimini Yaxshilash</a:t>
            </a:r>
            <a:endParaRPr lang="en-US" sz="2200" dirty="0"/>
          </a:p>
        </p:txBody>
      </p:sp>
      <p:sp>
        <p:nvSpPr>
          <p:cNvPr id="14" name="Text 11"/>
          <p:cNvSpPr/>
          <p:nvPr/>
        </p:nvSpPr>
        <p:spPr>
          <a:xfrm>
            <a:off x="2183011" y="4914900"/>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Sarapalangan havo oqimini yaxshilash ifloslanishni pasaytirishi mumkin.</a:t>
            </a:r>
            <a:endParaRPr lang="en-US" sz="1750" dirty="0"/>
          </a:p>
        </p:txBody>
      </p:sp>
      <p:sp>
        <p:nvSpPr>
          <p:cNvPr id="15" name="Shape 12"/>
          <p:cNvSpPr/>
          <p:nvPr/>
        </p:nvSpPr>
        <p:spPr>
          <a:xfrm>
            <a:off x="1273612" y="6334244"/>
            <a:ext cx="680442" cy="30480"/>
          </a:xfrm>
          <a:prstGeom prst="roundRect">
            <a:avLst>
              <a:gd name="adj" fmla="val 111628"/>
            </a:avLst>
          </a:prstGeom>
          <a:solidFill>
            <a:srgbClr val="65696B"/>
          </a:solidFill>
          <a:ln/>
        </p:spPr>
      </p:sp>
      <p:sp>
        <p:nvSpPr>
          <p:cNvPr id="16" name="Shape 13"/>
          <p:cNvSpPr/>
          <p:nvPr/>
        </p:nvSpPr>
        <p:spPr>
          <a:xfrm>
            <a:off x="793790" y="6094333"/>
            <a:ext cx="510302" cy="510302"/>
          </a:xfrm>
          <a:prstGeom prst="roundRect">
            <a:avLst>
              <a:gd name="adj" fmla="val 6667"/>
            </a:avLst>
          </a:prstGeom>
          <a:solidFill>
            <a:srgbClr val="4C5052"/>
          </a:solidFill>
          <a:ln/>
        </p:spPr>
      </p:sp>
      <p:sp>
        <p:nvSpPr>
          <p:cNvPr id="17" name="Text 14"/>
          <p:cNvSpPr/>
          <p:nvPr/>
        </p:nvSpPr>
        <p:spPr>
          <a:xfrm>
            <a:off x="8788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8" name="Text 15"/>
          <p:cNvSpPr/>
          <p:nvPr/>
        </p:nvSpPr>
        <p:spPr>
          <a:xfrm>
            <a:off x="2183011" y="6172200"/>
            <a:ext cx="3022521"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Yangilanuvchi Energiya</a:t>
            </a:r>
            <a:endParaRPr lang="en-US" sz="2200" dirty="0"/>
          </a:p>
        </p:txBody>
      </p:sp>
      <p:sp>
        <p:nvSpPr>
          <p:cNvPr id="19" name="Text 16"/>
          <p:cNvSpPr/>
          <p:nvPr/>
        </p:nvSpPr>
        <p:spPr>
          <a:xfrm>
            <a:off x="2183011" y="6662618"/>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Tozaroq energiya manbalari havoning ifloslanishini kamaytiradi.</a:t>
            </a:r>
            <a:endParaRPr lang="en-US" sz="1750" dirty="0"/>
          </a:p>
        </p:txBody>
      </p:sp>
    </p:spTree>
    <p:extLst>
      <p:ext uri="{BB962C8B-B14F-4D97-AF65-F5344CB8AC3E}">
        <p14:creationId xmlns:p14="http://schemas.microsoft.com/office/powerpoint/2010/main" val="1635838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71230"/>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Inversiyalarining Sabablari</a:t>
            </a:r>
            <a:endParaRPr lang="en-US" sz="4450" dirty="0"/>
          </a:p>
        </p:txBody>
      </p:sp>
      <p:sp>
        <p:nvSpPr>
          <p:cNvPr id="4" name="Shape 1"/>
          <p:cNvSpPr/>
          <p:nvPr/>
        </p:nvSpPr>
        <p:spPr>
          <a:xfrm>
            <a:off x="793790" y="3028950"/>
            <a:ext cx="3664744" cy="2032754"/>
          </a:xfrm>
          <a:prstGeom prst="roundRect">
            <a:avLst>
              <a:gd name="adj" fmla="val 1674"/>
            </a:avLst>
          </a:prstGeom>
          <a:solidFill>
            <a:srgbClr val="4C5052"/>
          </a:solidFill>
          <a:ln/>
        </p:spPr>
      </p:sp>
      <p:sp>
        <p:nvSpPr>
          <p:cNvPr id="5" name="Text 2"/>
          <p:cNvSpPr/>
          <p:nvPr/>
        </p:nvSpPr>
        <p:spPr>
          <a:xfrm>
            <a:off x="1020604" y="32557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Radiatsion Inversiya</a:t>
            </a:r>
            <a:endParaRPr lang="en-US" sz="2200" dirty="0"/>
          </a:p>
        </p:txBody>
      </p:sp>
      <p:sp>
        <p:nvSpPr>
          <p:cNvPr id="6" name="Text 3"/>
          <p:cNvSpPr/>
          <p:nvPr/>
        </p:nvSpPr>
        <p:spPr>
          <a:xfrm>
            <a:off x="1020604" y="3746183"/>
            <a:ext cx="3211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Tungi sovuq havo qavatining yerga yaqinligi natijasida hosil bo'ladi.</a:t>
            </a:r>
            <a:endParaRPr lang="en-US" sz="1750" dirty="0"/>
          </a:p>
        </p:txBody>
      </p:sp>
      <p:sp>
        <p:nvSpPr>
          <p:cNvPr id="7" name="Shape 4"/>
          <p:cNvSpPr/>
          <p:nvPr/>
        </p:nvSpPr>
        <p:spPr>
          <a:xfrm>
            <a:off x="4685348" y="3028950"/>
            <a:ext cx="3664863" cy="2032754"/>
          </a:xfrm>
          <a:prstGeom prst="roundRect">
            <a:avLst>
              <a:gd name="adj" fmla="val 1674"/>
            </a:avLst>
          </a:prstGeom>
          <a:solidFill>
            <a:srgbClr val="4C5052"/>
          </a:solidFill>
          <a:ln/>
        </p:spPr>
      </p:sp>
      <p:sp>
        <p:nvSpPr>
          <p:cNvPr id="8" name="Text 5"/>
          <p:cNvSpPr/>
          <p:nvPr/>
        </p:nvSpPr>
        <p:spPr>
          <a:xfrm>
            <a:off x="4912162" y="32557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Advektiv Inversiya</a:t>
            </a:r>
            <a:endParaRPr lang="en-US" sz="2200" dirty="0"/>
          </a:p>
        </p:txBody>
      </p:sp>
      <p:sp>
        <p:nvSpPr>
          <p:cNvPr id="9" name="Text 6"/>
          <p:cNvSpPr/>
          <p:nvPr/>
        </p:nvSpPr>
        <p:spPr>
          <a:xfrm>
            <a:off x="4912162" y="3746183"/>
            <a:ext cx="321123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havoning sovuq havo ustidan harakatlanishi natijasida paydo bo'ladi.</a:t>
            </a:r>
            <a:endParaRPr lang="en-US" sz="1750" dirty="0"/>
          </a:p>
        </p:txBody>
      </p:sp>
      <p:sp>
        <p:nvSpPr>
          <p:cNvPr id="10" name="Shape 7"/>
          <p:cNvSpPr/>
          <p:nvPr/>
        </p:nvSpPr>
        <p:spPr>
          <a:xfrm>
            <a:off x="793790" y="5288518"/>
            <a:ext cx="7556421" cy="1669852"/>
          </a:xfrm>
          <a:prstGeom prst="roundRect">
            <a:avLst>
              <a:gd name="adj" fmla="val 2038"/>
            </a:avLst>
          </a:prstGeom>
          <a:solidFill>
            <a:srgbClr val="4C5052"/>
          </a:solidFill>
          <a:ln/>
        </p:spPr>
      </p:sp>
      <p:sp>
        <p:nvSpPr>
          <p:cNvPr id="11" name="Text 8"/>
          <p:cNvSpPr/>
          <p:nvPr/>
        </p:nvSpPr>
        <p:spPr>
          <a:xfrm>
            <a:off x="1020604" y="55153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Frontal Inversiya</a:t>
            </a:r>
            <a:endParaRPr lang="en-US" sz="2200" dirty="0"/>
          </a:p>
        </p:txBody>
      </p:sp>
      <p:sp>
        <p:nvSpPr>
          <p:cNvPr id="12" name="Text 9"/>
          <p:cNvSpPr/>
          <p:nvPr/>
        </p:nvSpPr>
        <p:spPr>
          <a:xfrm>
            <a:off x="1020604" y="6005751"/>
            <a:ext cx="7102793"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va sovuq havo massalarining to'qnashuvi natijasida hosil bo'ladi.</a:t>
            </a:r>
            <a:endParaRPr lang="en-US" sz="175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8307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Xulosa va Takliflar</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Havo harorati inversiyalari muhim ekologik va meteorologik hodisalardir. Ularni tushunish va oldini olish maqsadida kompleks yondashuv talab etiladi. Iflovchilarni kamaytirish, ventilasiya tizimlarini yaxshilash va yangilanuvchi energiya manbalari ishlatish shu yo'nalishda amalga oshirilishi kerak.</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539960"/>
            <a:ext cx="9865995" cy="708779"/>
          </a:xfrm>
          <a:prstGeom prst="rect">
            <a:avLst/>
          </a:prstGeom>
          <a:noFill/>
          <a:ln/>
        </p:spPr>
        <p:txBody>
          <a:bodyPr wrap="non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Inversiyalarining Turlari</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Radiatsion Inversiya</a:t>
            </a:r>
            <a:endParaRPr lang="en-US" sz="2200" dirty="0"/>
          </a:p>
        </p:txBody>
      </p:sp>
      <p:sp>
        <p:nvSpPr>
          <p:cNvPr id="4" name="Text 2"/>
          <p:cNvSpPr/>
          <p:nvPr/>
        </p:nvSpPr>
        <p:spPr>
          <a:xfrm>
            <a:off x="793790"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Tungi sovuq havo qavatining yerga yaqinligi natijasida hosil bo'ladi.</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Advektiv Inversiya</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havoning sovuq havo ustidan harakatlanishi natijasida paydo bo'ladi.</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7F7F8"/>
                </a:solidFill>
                <a:latin typeface="DM Sans Medium" pitchFamily="34" charset="0"/>
                <a:ea typeface="DM Sans Medium" pitchFamily="34" charset="-122"/>
                <a:cs typeface="DM Sans Medium" pitchFamily="34" charset="-120"/>
              </a:rPr>
              <a:t>Frontal Inversiya</a:t>
            </a:r>
            <a:endParaRPr lang="en-US" sz="2200" dirty="0"/>
          </a:p>
        </p:txBody>
      </p:sp>
      <p:sp>
        <p:nvSpPr>
          <p:cNvPr id="8" name="Text 6"/>
          <p:cNvSpPr/>
          <p:nvPr/>
        </p:nvSpPr>
        <p:spPr>
          <a:xfrm>
            <a:off x="9872067"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Issiq va sovuq havo massalarining to'qnashuvi natijasida hosil bo'ladi.</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57793" y="1025604"/>
            <a:ext cx="7801213" cy="1198959"/>
          </a:xfrm>
          <a:prstGeom prst="rect">
            <a:avLst/>
          </a:prstGeom>
          <a:noFill/>
          <a:ln/>
        </p:spPr>
        <p:txBody>
          <a:bodyPr wrap="square" lIns="0" tIns="0" rIns="0" bIns="0" rtlCol="0" anchor="t"/>
          <a:lstStyle/>
          <a:p>
            <a:pPr marL="0" indent="0" algn="l">
              <a:lnSpc>
                <a:spcPts val="4700"/>
              </a:lnSpc>
              <a:buNone/>
            </a:pPr>
            <a:r>
              <a:rPr lang="en-US" sz="3750" dirty="0">
                <a:solidFill>
                  <a:srgbClr val="F7F7F8"/>
                </a:solidFill>
                <a:latin typeface="DM Sans Medium" pitchFamily="34" charset="0"/>
                <a:ea typeface="DM Sans Medium" pitchFamily="34" charset="-122"/>
                <a:cs typeface="DM Sans Medium" pitchFamily="34" charset="-120"/>
              </a:rPr>
              <a:t>Havo Harorati Inversiyalarining Hosil Bo'lish Sharoitlari</a:t>
            </a:r>
            <a:endParaRPr lang="en-US" sz="3750" dirty="0"/>
          </a:p>
        </p:txBody>
      </p:sp>
      <p:pic>
        <p:nvPicPr>
          <p:cNvPr id="4"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157793" y="2467808"/>
            <a:ext cx="479584" cy="479584"/>
          </a:xfrm>
          <a:prstGeom prst="rect">
            <a:avLst/>
          </a:prstGeom>
        </p:spPr>
      </p:pic>
      <p:sp>
        <p:nvSpPr>
          <p:cNvPr id="5" name="Text 1"/>
          <p:cNvSpPr/>
          <p:nvPr/>
        </p:nvSpPr>
        <p:spPr>
          <a:xfrm>
            <a:off x="6157793" y="3150156"/>
            <a:ext cx="2397919" cy="299680"/>
          </a:xfrm>
          <a:prstGeom prst="rect">
            <a:avLst/>
          </a:prstGeom>
          <a:noFill/>
          <a:ln/>
        </p:spPr>
        <p:txBody>
          <a:bodyPr wrap="none" lIns="0" tIns="0" rIns="0" bIns="0" rtlCol="0" anchor="t"/>
          <a:lstStyle/>
          <a:p>
            <a:pPr marL="0" indent="0" algn="l">
              <a:lnSpc>
                <a:spcPts val="2350"/>
              </a:lnSpc>
              <a:buNone/>
            </a:pPr>
            <a:r>
              <a:rPr lang="en-US" sz="1850" dirty="0">
                <a:solidFill>
                  <a:srgbClr val="D6D9D7"/>
                </a:solidFill>
                <a:latin typeface="DM Sans Medium" pitchFamily="34" charset="0"/>
                <a:ea typeface="DM Sans Medium" pitchFamily="34" charset="-122"/>
                <a:cs typeface="DM Sans Medium" pitchFamily="34" charset="-120"/>
              </a:rPr>
              <a:t>Bulutli Ob-Havo</a:t>
            </a:r>
            <a:endParaRPr lang="en-US" sz="1850" dirty="0"/>
          </a:p>
        </p:txBody>
      </p:sp>
      <p:sp>
        <p:nvSpPr>
          <p:cNvPr id="6" name="Text 2"/>
          <p:cNvSpPr/>
          <p:nvPr/>
        </p:nvSpPr>
        <p:spPr>
          <a:xfrm>
            <a:off x="6157793" y="3547110"/>
            <a:ext cx="7801213" cy="283131"/>
          </a:xfrm>
          <a:prstGeom prst="rect">
            <a:avLst/>
          </a:prstGeom>
          <a:noFill/>
          <a:ln/>
        </p:spPr>
        <p:txBody>
          <a:bodyPr wrap="none" lIns="0" tIns="0" rIns="0" bIns="0" rtlCol="0" anchor="t"/>
          <a:lstStyle/>
          <a:p>
            <a:pPr marL="0" indent="0" algn="l">
              <a:lnSpc>
                <a:spcPts val="2200"/>
              </a:lnSpc>
              <a:buNone/>
            </a:pPr>
            <a:r>
              <a:rPr lang="en-US" sz="1500" dirty="0">
                <a:solidFill>
                  <a:srgbClr val="D6D9D7"/>
                </a:solidFill>
                <a:latin typeface="Inter" pitchFamily="34" charset="0"/>
                <a:ea typeface="Inter" pitchFamily="34" charset="-122"/>
                <a:cs typeface="Inter" pitchFamily="34" charset="-120"/>
              </a:rPr>
              <a:t>Bulut qoplamasi inversiya hosil bo'lishiga yordam beradi.</a:t>
            </a:r>
            <a:endParaRPr lang="en-US" sz="1500" dirty="0"/>
          </a:p>
        </p:txBody>
      </p:sp>
      <p:pic>
        <p:nvPicPr>
          <p:cNvPr id="7" name="Image 2" descr="preencoded.png"/>
          <p:cNvPicPr>
            <a:picLocks noChangeAspect="1"/>
          </p:cNvPicPr>
          <p:nvPr/>
        </p:nvPicPr>
        <p:blipFill>
          <a:blip r:embed="rId4">
            <a:extLst>
              <a:ext uri="{96DAC541-7B7A-43D3-8B79-37D633B846F1}">
                <asvg:svgBlip xmlns:asvg="http://schemas.microsoft.com/office/drawing/2016/SVG/main" r:embed="rId6"/>
              </a:ext>
            </a:extLst>
          </a:blip>
          <a:stretch>
            <a:fillRect/>
          </a:stretch>
        </p:blipFill>
        <p:spPr>
          <a:xfrm>
            <a:off x="6157793" y="4154686"/>
            <a:ext cx="479584" cy="479584"/>
          </a:xfrm>
          <a:prstGeom prst="rect">
            <a:avLst/>
          </a:prstGeom>
        </p:spPr>
      </p:pic>
      <p:sp>
        <p:nvSpPr>
          <p:cNvPr id="8" name="Text 3"/>
          <p:cNvSpPr/>
          <p:nvPr/>
        </p:nvSpPr>
        <p:spPr>
          <a:xfrm>
            <a:off x="6157793" y="4837033"/>
            <a:ext cx="2397919" cy="299680"/>
          </a:xfrm>
          <a:prstGeom prst="rect">
            <a:avLst/>
          </a:prstGeom>
          <a:noFill/>
          <a:ln/>
        </p:spPr>
        <p:txBody>
          <a:bodyPr wrap="none" lIns="0" tIns="0" rIns="0" bIns="0" rtlCol="0" anchor="t"/>
          <a:lstStyle/>
          <a:p>
            <a:pPr marL="0" indent="0" algn="l">
              <a:lnSpc>
                <a:spcPts val="2350"/>
              </a:lnSpc>
              <a:buNone/>
            </a:pPr>
            <a:r>
              <a:rPr lang="en-US" sz="1850" dirty="0">
                <a:solidFill>
                  <a:srgbClr val="D6D9D7"/>
                </a:solidFill>
                <a:latin typeface="DM Sans Medium" pitchFamily="34" charset="0"/>
                <a:ea typeface="DM Sans Medium" pitchFamily="34" charset="-122"/>
                <a:cs typeface="DM Sans Medium" pitchFamily="34" charset="-120"/>
              </a:rPr>
              <a:t>Kuchsiz Shamol</a:t>
            </a:r>
            <a:endParaRPr lang="en-US" sz="1850" dirty="0"/>
          </a:p>
        </p:txBody>
      </p:sp>
      <p:sp>
        <p:nvSpPr>
          <p:cNvPr id="9" name="Text 4"/>
          <p:cNvSpPr/>
          <p:nvPr/>
        </p:nvSpPr>
        <p:spPr>
          <a:xfrm>
            <a:off x="6157793" y="5233988"/>
            <a:ext cx="7801213" cy="283131"/>
          </a:xfrm>
          <a:prstGeom prst="rect">
            <a:avLst/>
          </a:prstGeom>
          <a:noFill/>
          <a:ln/>
        </p:spPr>
        <p:txBody>
          <a:bodyPr wrap="none" lIns="0" tIns="0" rIns="0" bIns="0" rtlCol="0" anchor="t"/>
          <a:lstStyle/>
          <a:p>
            <a:pPr marL="0" indent="0" algn="l">
              <a:lnSpc>
                <a:spcPts val="2200"/>
              </a:lnSpc>
              <a:buNone/>
            </a:pPr>
            <a:r>
              <a:rPr lang="en-US" sz="1500" dirty="0">
                <a:solidFill>
                  <a:srgbClr val="D6D9D7"/>
                </a:solidFill>
                <a:latin typeface="Inter" pitchFamily="34" charset="0"/>
                <a:ea typeface="Inter" pitchFamily="34" charset="-122"/>
                <a:cs typeface="Inter" pitchFamily="34" charset="-120"/>
              </a:rPr>
              <a:t>Kuchsiz shamol inversiya qatlamining buzilishining oldini oladi.</a:t>
            </a:r>
            <a:endParaRPr lang="en-US" sz="1500" dirty="0"/>
          </a:p>
        </p:txBody>
      </p:sp>
      <p:pic>
        <p:nvPicPr>
          <p:cNvPr id="10" name="Image 3" descr="preencoded.png"/>
          <p:cNvPicPr>
            <a:picLocks noChangeAspect="1"/>
          </p:cNvPicPr>
          <p:nvPr/>
        </p:nvPicPr>
        <p:blipFill>
          <a:blip r:embed="rId4">
            <a:extLst>
              <a:ext uri="{96DAC541-7B7A-43D3-8B79-37D633B846F1}">
                <asvg:svgBlip xmlns:asvg="http://schemas.microsoft.com/office/drawing/2016/SVG/main" r:embed="rId7"/>
              </a:ext>
            </a:extLst>
          </a:blip>
          <a:stretch>
            <a:fillRect/>
          </a:stretch>
        </p:blipFill>
        <p:spPr>
          <a:xfrm>
            <a:off x="6157793" y="5841563"/>
            <a:ext cx="479584" cy="479584"/>
          </a:xfrm>
          <a:prstGeom prst="rect">
            <a:avLst/>
          </a:prstGeom>
        </p:spPr>
      </p:pic>
      <p:sp>
        <p:nvSpPr>
          <p:cNvPr id="11" name="Text 5"/>
          <p:cNvSpPr/>
          <p:nvPr/>
        </p:nvSpPr>
        <p:spPr>
          <a:xfrm>
            <a:off x="6157793" y="6523911"/>
            <a:ext cx="2397919" cy="299680"/>
          </a:xfrm>
          <a:prstGeom prst="rect">
            <a:avLst/>
          </a:prstGeom>
          <a:noFill/>
          <a:ln/>
        </p:spPr>
        <p:txBody>
          <a:bodyPr wrap="none" lIns="0" tIns="0" rIns="0" bIns="0" rtlCol="0" anchor="t"/>
          <a:lstStyle/>
          <a:p>
            <a:pPr marL="0" indent="0" algn="l">
              <a:lnSpc>
                <a:spcPts val="2350"/>
              </a:lnSpc>
              <a:buNone/>
            </a:pPr>
            <a:r>
              <a:rPr lang="en-US" sz="1850" dirty="0">
                <a:solidFill>
                  <a:srgbClr val="D6D9D7"/>
                </a:solidFill>
                <a:latin typeface="DM Sans Medium" pitchFamily="34" charset="0"/>
                <a:ea typeface="DM Sans Medium" pitchFamily="34" charset="-122"/>
                <a:cs typeface="DM Sans Medium" pitchFamily="34" charset="-120"/>
              </a:rPr>
              <a:t>Yog'ingarchilik</a:t>
            </a:r>
            <a:endParaRPr lang="en-US" sz="1850" dirty="0"/>
          </a:p>
        </p:txBody>
      </p:sp>
      <p:sp>
        <p:nvSpPr>
          <p:cNvPr id="12" name="Text 6"/>
          <p:cNvSpPr/>
          <p:nvPr/>
        </p:nvSpPr>
        <p:spPr>
          <a:xfrm>
            <a:off x="6157793" y="6920865"/>
            <a:ext cx="7801213" cy="283131"/>
          </a:xfrm>
          <a:prstGeom prst="rect">
            <a:avLst/>
          </a:prstGeom>
          <a:noFill/>
          <a:ln/>
        </p:spPr>
        <p:txBody>
          <a:bodyPr wrap="none" lIns="0" tIns="0" rIns="0" bIns="0" rtlCol="0" anchor="t"/>
          <a:lstStyle/>
          <a:p>
            <a:pPr marL="0" indent="0" algn="l">
              <a:lnSpc>
                <a:spcPts val="2200"/>
              </a:lnSpc>
              <a:buNone/>
            </a:pPr>
            <a:r>
              <a:rPr lang="en-US" sz="1500" dirty="0">
                <a:solidFill>
                  <a:srgbClr val="D6D9D7"/>
                </a:solidFill>
                <a:latin typeface="Inter" pitchFamily="34" charset="0"/>
                <a:ea typeface="Inter" pitchFamily="34" charset="-122"/>
                <a:cs typeface="Inter" pitchFamily="34" charset="-120"/>
              </a:rPr>
              <a:t>Yog'ingarchilik inversiya qavatlarining hosil bo'lishini ta'minlaydi.</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48784" y="972979"/>
            <a:ext cx="7646432" cy="1337072"/>
          </a:xfrm>
          <a:prstGeom prst="rect">
            <a:avLst/>
          </a:prstGeom>
          <a:noFill/>
          <a:ln/>
        </p:spPr>
        <p:txBody>
          <a:bodyPr wrap="square" lIns="0" tIns="0" rIns="0" bIns="0" rtlCol="0" anchor="t"/>
          <a:lstStyle/>
          <a:p>
            <a:pPr marL="0" indent="0" algn="l">
              <a:lnSpc>
                <a:spcPts val="5250"/>
              </a:lnSpc>
              <a:buNone/>
            </a:pPr>
            <a:r>
              <a:rPr lang="en-US" sz="4200" dirty="0">
                <a:solidFill>
                  <a:srgbClr val="F7F7F8"/>
                </a:solidFill>
                <a:latin typeface="DM Sans Medium" pitchFamily="34" charset="0"/>
                <a:ea typeface="DM Sans Medium" pitchFamily="34" charset="-122"/>
                <a:cs typeface="DM Sans Medium" pitchFamily="34" charset="-120"/>
              </a:rPr>
              <a:t>Havo Harorati Inversiyalarining Atrof-Muhitga Ta'siri</a:t>
            </a:r>
            <a:endParaRPr lang="en-US" sz="4200" dirty="0"/>
          </a:p>
        </p:txBody>
      </p:sp>
      <p:pic>
        <p:nvPicPr>
          <p:cNvPr id="4" name="Image 1" descr="preencoded.png"/>
          <p:cNvPicPr>
            <a:picLocks noChangeAspect="1"/>
          </p:cNvPicPr>
          <p:nvPr/>
        </p:nvPicPr>
        <p:blipFill>
          <a:blip r:embed="rId4"/>
          <a:stretch>
            <a:fillRect/>
          </a:stretch>
        </p:blipFill>
        <p:spPr>
          <a:xfrm>
            <a:off x="748784" y="2612708"/>
            <a:ext cx="1069658" cy="1547932"/>
          </a:xfrm>
          <a:prstGeom prst="rect">
            <a:avLst/>
          </a:prstGeom>
        </p:spPr>
      </p:pic>
      <p:sp>
        <p:nvSpPr>
          <p:cNvPr id="5" name="Text 1"/>
          <p:cNvSpPr/>
          <p:nvPr/>
        </p:nvSpPr>
        <p:spPr>
          <a:xfrm>
            <a:off x="2020133" y="2826544"/>
            <a:ext cx="3398996"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Ifloslanish Konsentratsiyasi</a:t>
            </a:r>
            <a:endParaRPr lang="en-US" sz="2100" dirty="0"/>
          </a:p>
        </p:txBody>
      </p:sp>
      <p:sp>
        <p:nvSpPr>
          <p:cNvPr id="6" name="Text 2"/>
          <p:cNvSpPr/>
          <p:nvPr/>
        </p:nvSpPr>
        <p:spPr>
          <a:xfrm>
            <a:off x="2020133" y="3281720"/>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Havo inversiyasi sababli havoda turli iflovchilarga to'planish kuchayadi.</a:t>
            </a:r>
            <a:endParaRPr lang="en-US" sz="1650" dirty="0"/>
          </a:p>
        </p:txBody>
      </p:sp>
      <p:pic>
        <p:nvPicPr>
          <p:cNvPr id="7" name="Image 2" descr="preencoded.png"/>
          <p:cNvPicPr>
            <a:picLocks noChangeAspect="1"/>
          </p:cNvPicPr>
          <p:nvPr/>
        </p:nvPicPr>
        <p:blipFill>
          <a:blip r:embed="rId5"/>
          <a:stretch>
            <a:fillRect/>
          </a:stretch>
        </p:blipFill>
        <p:spPr>
          <a:xfrm>
            <a:off x="748784" y="4160639"/>
            <a:ext cx="1069658" cy="1547932"/>
          </a:xfrm>
          <a:prstGeom prst="rect">
            <a:avLst/>
          </a:prstGeom>
        </p:spPr>
      </p:pic>
      <p:sp>
        <p:nvSpPr>
          <p:cNvPr id="8" name="Text 3"/>
          <p:cNvSpPr/>
          <p:nvPr/>
        </p:nvSpPr>
        <p:spPr>
          <a:xfrm>
            <a:off x="2020133" y="4374475"/>
            <a:ext cx="3258145"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Sovuq Havo Qatlamlanishi</a:t>
            </a:r>
            <a:endParaRPr lang="en-US" sz="2100" dirty="0"/>
          </a:p>
        </p:txBody>
      </p:sp>
      <p:sp>
        <p:nvSpPr>
          <p:cNvPr id="9" name="Text 4"/>
          <p:cNvSpPr/>
          <p:nvPr/>
        </p:nvSpPr>
        <p:spPr>
          <a:xfrm>
            <a:off x="2020133" y="4829651"/>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Inversiya sababli hosil bo'lgan sovuq havo qatlamlanishi ekologik muammolarga olib keladi.</a:t>
            </a:r>
            <a:endParaRPr lang="en-US" sz="1650" dirty="0"/>
          </a:p>
        </p:txBody>
      </p:sp>
      <p:pic>
        <p:nvPicPr>
          <p:cNvPr id="10" name="Image 3" descr="preencoded.png"/>
          <p:cNvPicPr>
            <a:picLocks noChangeAspect="1"/>
          </p:cNvPicPr>
          <p:nvPr/>
        </p:nvPicPr>
        <p:blipFill>
          <a:blip r:embed="rId6"/>
          <a:stretch>
            <a:fillRect/>
          </a:stretch>
        </p:blipFill>
        <p:spPr>
          <a:xfrm>
            <a:off x="748784" y="5708571"/>
            <a:ext cx="1069658" cy="1547932"/>
          </a:xfrm>
          <a:prstGeom prst="rect">
            <a:avLst/>
          </a:prstGeom>
        </p:spPr>
      </p:pic>
      <p:sp>
        <p:nvSpPr>
          <p:cNvPr id="11" name="Text 5"/>
          <p:cNvSpPr/>
          <p:nvPr/>
        </p:nvSpPr>
        <p:spPr>
          <a:xfrm>
            <a:off x="2020133" y="5922407"/>
            <a:ext cx="2785229" cy="334208"/>
          </a:xfrm>
          <a:prstGeom prst="rect">
            <a:avLst/>
          </a:prstGeom>
          <a:noFill/>
          <a:ln/>
        </p:spPr>
        <p:txBody>
          <a:bodyPr wrap="none" lIns="0" tIns="0" rIns="0" bIns="0" rtlCol="0" anchor="t"/>
          <a:lstStyle/>
          <a:p>
            <a:pPr marL="0" indent="0" algn="l">
              <a:lnSpc>
                <a:spcPts val="2600"/>
              </a:lnSpc>
              <a:buNone/>
            </a:pPr>
            <a:r>
              <a:rPr lang="en-US" sz="2100" dirty="0">
                <a:solidFill>
                  <a:srgbClr val="D6D9D7"/>
                </a:solidFill>
                <a:latin typeface="DM Sans Medium" pitchFamily="34" charset="0"/>
                <a:ea typeface="DM Sans Medium" pitchFamily="34" charset="-122"/>
                <a:cs typeface="DM Sans Medium" pitchFamily="34" charset="-120"/>
              </a:rPr>
              <a:t>Qor va Muzlik Erishishi</a:t>
            </a:r>
            <a:endParaRPr lang="en-US" sz="2100" dirty="0"/>
          </a:p>
        </p:txBody>
      </p:sp>
      <p:sp>
        <p:nvSpPr>
          <p:cNvPr id="12" name="Text 6"/>
          <p:cNvSpPr/>
          <p:nvPr/>
        </p:nvSpPr>
        <p:spPr>
          <a:xfrm>
            <a:off x="2020133" y="6377583"/>
            <a:ext cx="6375083" cy="665083"/>
          </a:xfrm>
          <a:prstGeom prst="rect">
            <a:avLst/>
          </a:prstGeom>
          <a:noFill/>
          <a:ln/>
        </p:spPr>
        <p:txBody>
          <a:bodyPr wrap="square" lIns="0" tIns="0" rIns="0" bIns="0" rtlCol="0" anchor="t"/>
          <a:lstStyle/>
          <a:p>
            <a:pPr marL="0" indent="0" algn="l">
              <a:lnSpc>
                <a:spcPts val="2600"/>
              </a:lnSpc>
              <a:buNone/>
            </a:pPr>
            <a:r>
              <a:rPr lang="en-US" sz="1650" dirty="0">
                <a:solidFill>
                  <a:srgbClr val="D6D9D7"/>
                </a:solidFill>
                <a:latin typeface="Inter" pitchFamily="34" charset="0"/>
                <a:ea typeface="Inter" pitchFamily="34" charset="-122"/>
                <a:cs typeface="Inter" pitchFamily="34" charset="-120"/>
              </a:rPr>
              <a:t>Inversiya qatlami suv havzalari va qorlarning erishishini sekinlashtiradi.</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5268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 va Ob-Havo</a:t>
            </a:r>
            <a:endParaRPr lang="en-US" sz="4450" dirty="0"/>
          </a:p>
        </p:txBody>
      </p:sp>
      <p:sp>
        <p:nvSpPr>
          <p:cNvPr id="4" name="Shape 1"/>
          <p:cNvSpPr/>
          <p:nvPr/>
        </p:nvSpPr>
        <p:spPr>
          <a:xfrm>
            <a:off x="6280190" y="3210401"/>
            <a:ext cx="3664744" cy="2032754"/>
          </a:xfrm>
          <a:prstGeom prst="roundRect">
            <a:avLst>
              <a:gd name="adj" fmla="val 1674"/>
            </a:avLst>
          </a:prstGeom>
          <a:solidFill>
            <a:srgbClr val="4C5052"/>
          </a:solidFill>
          <a:ln/>
        </p:spPr>
      </p:sp>
      <p:sp>
        <p:nvSpPr>
          <p:cNvPr id="5" name="Text 2"/>
          <p:cNvSpPr/>
          <p:nvPr/>
        </p:nvSpPr>
        <p:spPr>
          <a:xfrm>
            <a:off x="6507004" y="3437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Bulutlanish</a:t>
            </a:r>
            <a:endParaRPr lang="en-US" sz="2200" dirty="0"/>
          </a:p>
        </p:txBody>
      </p:sp>
      <p:sp>
        <p:nvSpPr>
          <p:cNvPr id="6" name="Text 3"/>
          <p:cNvSpPr/>
          <p:nvPr/>
        </p:nvSpPr>
        <p:spPr>
          <a:xfrm>
            <a:off x="6507004" y="3927634"/>
            <a:ext cx="3211116"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bulutlar hosil bo'lishiga va ular balandligini cheklashga olib keladi.</a:t>
            </a:r>
            <a:endParaRPr lang="en-US" sz="1750" dirty="0"/>
          </a:p>
        </p:txBody>
      </p:sp>
      <p:sp>
        <p:nvSpPr>
          <p:cNvPr id="7" name="Shape 4"/>
          <p:cNvSpPr/>
          <p:nvPr/>
        </p:nvSpPr>
        <p:spPr>
          <a:xfrm>
            <a:off x="10171748" y="3210401"/>
            <a:ext cx="3664863" cy="2032754"/>
          </a:xfrm>
          <a:prstGeom prst="roundRect">
            <a:avLst>
              <a:gd name="adj" fmla="val 1674"/>
            </a:avLst>
          </a:prstGeom>
          <a:solidFill>
            <a:srgbClr val="4C5052"/>
          </a:solidFill>
          <a:ln/>
        </p:spPr>
      </p:sp>
      <p:sp>
        <p:nvSpPr>
          <p:cNvPr id="8" name="Text 5"/>
          <p:cNvSpPr/>
          <p:nvPr/>
        </p:nvSpPr>
        <p:spPr>
          <a:xfrm>
            <a:off x="10398562" y="34372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Yog'ingarchilik</a:t>
            </a:r>
            <a:endParaRPr lang="en-US" sz="2200" dirty="0"/>
          </a:p>
        </p:txBody>
      </p:sp>
      <p:sp>
        <p:nvSpPr>
          <p:cNvPr id="9" name="Text 6"/>
          <p:cNvSpPr/>
          <p:nvPr/>
        </p:nvSpPr>
        <p:spPr>
          <a:xfrm>
            <a:off x="10398562" y="3927634"/>
            <a:ext cx="3211235" cy="1088708"/>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qatlami yog'inlar miqdorini kamaytiradi va yog'inlarni silliqlashtiradi.</a:t>
            </a:r>
            <a:endParaRPr lang="en-US" sz="1750" dirty="0"/>
          </a:p>
        </p:txBody>
      </p:sp>
      <p:sp>
        <p:nvSpPr>
          <p:cNvPr id="10" name="Shape 7"/>
          <p:cNvSpPr/>
          <p:nvPr/>
        </p:nvSpPr>
        <p:spPr>
          <a:xfrm>
            <a:off x="6280190" y="5469969"/>
            <a:ext cx="7556421" cy="1306949"/>
          </a:xfrm>
          <a:prstGeom prst="roundRect">
            <a:avLst>
              <a:gd name="adj" fmla="val 2603"/>
            </a:avLst>
          </a:prstGeom>
          <a:solidFill>
            <a:srgbClr val="4C5052"/>
          </a:solidFill>
          <a:ln/>
        </p:spPr>
      </p:sp>
      <p:sp>
        <p:nvSpPr>
          <p:cNvPr id="11" name="Text 8"/>
          <p:cNvSpPr/>
          <p:nvPr/>
        </p:nvSpPr>
        <p:spPr>
          <a:xfrm>
            <a:off x="6507004" y="569678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Shamol</a:t>
            </a:r>
            <a:endParaRPr lang="en-US" sz="2200" dirty="0"/>
          </a:p>
        </p:txBody>
      </p:sp>
      <p:sp>
        <p:nvSpPr>
          <p:cNvPr id="12" name="Text 9"/>
          <p:cNvSpPr/>
          <p:nvPr/>
        </p:nvSpPr>
        <p:spPr>
          <a:xfrm>
            <a:off x="6507004" y="6187202"/>
            <a:ext cx="7102793" cy="362903"/>
          </a:xfrm>
          <a:prstGeom prst="rect">
            <a:avLst/>
          </a:prstGeom>
          <a:noFill/>
          <a:ln/>
        </p:spPr>
        <p:txBody>
          <a:bodyPr wrap="non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shamollar tezligini va harakatlanishini sekinlashtiradi.</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4117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 va Ekologik Muammolar</a:t>
            </a:r>
            <a:endParaRPr lang="en-US" sz="4450" dirty="0"/>
          </a:p>
        </p:txBody>
      </p:sp>
      <p:sp>
        <p:nvSpPr>
          <p:cNvPr id="4" name="Shape 1"/>
          <p:cNvSpPr/>
          <p:nvPr/>
        </p:nvSpPr>
        <p:spPr>
          <a:xfrm>
            <a:off x="793790" y="2598896"/>
            <a:ext cx="510302" cy="510302"/>
          </a:xfrm>
          <a:prstGeom prst="roundRect">
            <a:avLst>
              <a:gd name="adj" fmla="val 6667"/>
            </a:avLst>
          </a:prstGeom>
          <a:solidFill>
            <a:srgbClr val="4C5052"/>
          </a:solidFill>
          <a:ln/>
        </p:spPr>
      </p:sp>
      <p:sp>
        <p:nvSpPr>
          <p:cNvPr id="5" name="Text 2"/>
          <p:cNvSpPr/>
          <p:nvPr/>
        </p:nvSpPr>
        <p:spPr>
          <a:xfrm>
            <a:off x="878860" y="264140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6" name="Text 3"/>
          <p:cNvSpPr/>
          <p:nvPr/>
        </p:nvSpPr>
        <p:spPr>
          <a:xfrm>
            <a:off x="1530906" y="26767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Havoning Ifloslanishi</a:t>
            </a:r>
            <a:endParaRPr lang="en-US" sz="2200" dirty="0"/>
          </a:p>
        </p:txBody>
      </p:sp>
      <p:sp>
        <p:nvSpPr>
          <p:cNvPr id="7" name="Text 4"/>
          <p:cNvSpPr/>
          <p:nvPr/>
        </p:nvSpPr>
        <p:spPr>
          <a:xfrm>
            <a:off x="1530906" y="3167182"/>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sababli iflovchi moddalar havoda to'planib, ifloslanish darajasini oshiradi.</a:t>
            </a:r>
            <a:endParaRPr lang="en-US" sz="1750" dirty="0"/>
          </a:p>
        </p:txBody>
      </p:sp>
      <p:sp>
        <p:nvSpPr>
          <p:cNvPr id="8" name="Shape 5"/>
          <p:cNvSpPr/>
          <p:nvPr/>
        </p:nvSpPr>
        <p:spPr>
          <a:xfrm>
            <a:off x="793790" y="4346615"/>
            <a:ext cx="510302" cy="510302"/>
          </a:xfrm>
          <a:prstGeom prst="roundRect">
            <a:avLst>
              <a:gd name="adj" fmla="val 6667"/>
            </a:avLst>
          </a:prstGeom>
          <a:solidFill>
            <a:srgbClr val="4C5052"/>
          </a:solidFill>
          <a:ln/>
        </p:spPr>
      </p:sp>
      <p:sp>
        <p:nvSpPr>
          <p:cNvPr id="9" name="Text 6"/>
          <p:cNvSpPr/>
          <p:nvPr/>
        </p:nvSpPr>
        <p:spPr>
          <a:xfrm>
            <a:off x="8788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0" name="Text 7"/>
          <p:cNvSpPr/>
          <p:nvPr/>
        </p:nvSpPr>
        <p:spPr>
          <a:xfrm>
            <a:off x="1530906" y="44244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Sog'liq Muammolari</a:t>
            </a:r>
            <a:endParaRPr lang="en-US" sz="2200" dirty="0"/>
          </a:p>
        </p:txBody>
      </p:sp>
      <p:sp>
        <p:nvSpPr>
          <p:cNvPr id="11" name="Text 8"/>
          <p:cNvSpPr/>
          <p:nvPr/>
        </p:nvSpPr>
        <p:spPr>
          <a:xfrm>
            <a:off x="1530906" y="4914900"/>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Havo ifloslanishi sababli turli nafas olish, yurak-qon tomir va boshqa kasalliklar rivojlanishi mumkin.</a:t>
            </a:r>
            <a:endParaRPr lang="en-US" sz="1750" dirty="0"/>
          </a:p>
        </p:txBody>
      </p:sp>
      <p:sp>
        <p:nvSpPr>
          <p:cNvPr id="12" name="Shape 9"/>
          <p:cNvSpPr/>
          <p:nvPr/>
        </p:nvSpPr>
        <p:spPr>
          <a:xfrm>
            <a:off x="793790" y="6094333"/>
            <a:ext cx="510302" cy="510302"/>
          </a:xfrm>
          <a:prstGeom prst="roundRect">
            <a:avLst>
              <a:gd name="adj" fmla="val 6667"/>
            </a:avLst>
          </a:prstGeom>
          <a:solidFill>
            <a:srgbClr val="4C5052"/>
          </a:solidFill>
          <a:ln/>
        </p:spPr>
      </p:sp>
      <p:sp>
        <p:nvSpPr>
          <p:cNvPr id="13" name="Text 10"/>
          <p:cNvSpPr/>
          <p:nvPr/>
        </p:nvSpPr>
        <p:spPr>
          <a:xfrm>
            <a:off x="8788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4" name="Text 11"/>
          <p:cNvSpPr/>
          <p:nvPr/>
        </p:nvSpPr>
        <p:spPr>
          <a:xfrm>
            <a:off x="1530906" y="617220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Ekologik Ta'sirlar</a:t>
            </a:r>
            <a:endParaRPr lang="en-US" sz="2200" dirty="0"/>
          </a:p>
        </p:txBody>
      </p:sp>
      <p:sp>
        <p:nvSpPr>
          <p:cNvPr id="15" name="Text 12"/>
          <p:cNvSpPr/>
          <p:nvPr/>
        </p:nvSpPr>
        <p:spPr>
          <a:xfrm>
            <a:off x="1530906" y="6662618"/>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Inversiya sababli birlamchi iflovchilar buzilmay qoladi va ekologik tizimga salbiy ta'sir etadi.</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41177"/>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F7F7F8"/>
                </a:solidFill>
                <a:latin typeface="DM Sans Medium" pitchFamily="34" charset="0"/>
                <a:ea typeface="DM Sans Medium" pitchFamily="34" charset="-122"/>
                <a:cs typeface="DM Sans Medium" pitchFamily="34" charset="-120"/>
              </a:rPr>
              <a:t>Havo Harorati Inversiyalarini Oldini Olish Choralari</a:t>
            </a:r>
            <a:endParaRPr lang="en-US" sz="4450" dirty="0"/>
          </a:p>
        </p:txBody>
      </p:sp>
      <p:sp>
        <p:nvSpPr>
          <p:cNvPr id="4" name="Shape 1"/>
          <p:cNvSpPr/>
          <p:nvPr/>
        </p:nvSpPr>
        <p:spPr>
          <a:xfrm>
            <a:off x="1048941" y="2598896"/>
            <a:ext cx="30480" cy="4789527"/>
          </a:xfrm>
          <a:prstGeom prst="roundRect">
            <a:avLst>
              <a:gd name="adj" fmla="val 111628"/>
            </a:avLst>
          </a:prstGeom>
          <a:solidFill>
            <a:srgbClr val="65696B"/>
          </a:solidFill>
          <a:ln/>
        </p:spPr>
      </p:sp>
      <p:sp>
        <p:nvSpPr>
          <p:cNvPr id="5" name="Shape 2"/>
          <p:cNvSpPr/>
          <p:nvPr/>
        </p:nvSpPr>
        <p:spPr>
          <a:xfrm>
            <a:off x="1273612" y="2838807"/>
            <a:ext cx="680442" cy="30480"/>
          </a:xfrm>
          <a:prstGeom prst="roundRect">
            <a:avLst>
              <a:gd name="adj" fmla="val 111628"/>
            </a:avLst>
          </a:prstGeom>
          <a:solidFill>
            <a:srgbClr val="65696B"/>
          </a:solidFill>
          <a:ln/>
        </p:spPr>
      </p:sp>
      <p:sp>
        <p:nvSpPr>
          <p:cNvPr id="6" name="Shape 3"/>
          <p:cNvSpPr/>
          <p:nvPr/>
        </p:nvSpPr>
        <p:spPr>
          <a:xfrm>
            <a:off x="793790" y="2598896"/>
            <a:ext cx="510302" cy="510302"/>
          </a:xfrm>
          <a:prstGeom prst="roundRect">
            <a:avLst>
              <a:gd name="adj" fmla="val 6667"/>
            </a:avLst>
          </a:prstGeom>
          <a:solidFill>
            <a:srgbClr val="4C5052"/>
          </a:solidFill>
          <a:ln/>
        </p:spPr>
      </p:sp>
      <p:sp>
        <p:nvSpPr>
          <p:cNvPr id="7" name="Text 4"/>
          <p:cNvSpPr/>
          <p:nvPr/>
        </p:nvSpPr>
        <p:spPr>
          <a:xfrm>
            <a:off x="878860" y="264140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1</a:t>
            </a:r>
            <a:endParaRPr lang="en-US" sz="2650" dirty="0"/>
          </a:p>
        </p:txBody>
      </p:sp>
      <p:sp>
        <p:nvSpPr>
          <p:cNvPr id="8" name="Text 5"/>
          <p:cNvSpPr/>
          <p:nvPr/>
        </p:nvSpPr>
        <p:spPr>
          <a:xfrm>
            <a:off x="2183011" y="267676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Iflovchilar Chiqindisi</a:t>
            </a:r>
            <a:endParaRPr lang="en-US" sz="2200" dirty="0"/>
          </a:p>
        </p:txBody>
      </p:sp>
      <p:sp>
        <p:nvSpPr>
          <p:cNvPr id="9" name="Text 6"/>
          <p:cNvSpPr/>
          <p:nvPr/>
        </p:nvSpPr>
        <p:spPr>
          <a:xfrm>
            <a:off x="2183011" y="3167182"/>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Sanoat va transport chiqindilarini kamaytirish muhim ahamiyatga ega.</a:t>
            </a:r>
            <a:endParaRPr lang="en-US" sz="1750" dirty="0"/>
          </a:p>
        </p:txBody>
      </p:sp>
      <p:sp>
        <p:nvSpPr>
          <p:cNvPr id="10" name="Shape 7"/>
          <p:cNvSpPr/>
          <p:nvPr/>
        </p:nvSpPr>
        <p:spPr>
          <a:xfrm>
            <a:off x="1273612" y="4586526"/>
            <a:ext cx="680442" cy="30480"/>
          </a:xfrm>
          <a:prstGeom prst="roundRect">
            <a:avLst>
              <a:gd name="adj" fmla="val 111628"/>
            </a:avLst>
          </a:prstGeom>
          <a:solidFill>
            <a:srgbClr val="65696B"/>
          </a:solidFill>
          <a:ln/>
        </p:spPr>
      </p:sp>
      <p:sp>
        <p:nvSpPr>
          <p:cNvPr id="11" name="Shape 8"/>
          <p:cNvSpPr/>
          <p:nvPr/>
        </p:nvSpPr>
        <p:spPr>
          <a:xfrm>
            <a:off x="793790" y="4346615"/>
            <a:ext cx="510302" cy="510302"/>
          </a:xfrm>
          <a:prstGeom prst="roundRect">
            <a:avLst>
              <a:gd name="adj" fmla="val 6667"/>
            </a:avLst>
          </a:prstGeom>
          <a:solidFill>
            <a:srgbClr val="4C5052"/>
          </a:solidFill>
          <a:ln/>
        </p:spPr>
      </p:sp>
      <p:sp>
        <p:nvSpPr>
          <p:cNvPr id="12" name="Text 9"/>
          <p:cNvSpPr/>
          <p:nvPr/>
        </p:nvSpPr>
        <p:spPr>
          <a:xfrm>
            <a:off x="878860" y="4389120"/>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2</a:t>
            </a:r>
            <a:endParaRPr lang="en-US" sz="2650" dirty="0"/>
          </a:p>
        </p:txBody>
      </p:sp>
      <p:sp>
        <p:nvSpPr>
          <p:cNvPr id="13" name="Text 10"/>
          <p:cNvSpPr/>
          <p:nvPr/>
        </p:nvSpPr>
        <p:spPr>
          <a:xfrm>
            <a:off x="2183011" y="4424482"/>
            <a:ext cx="3959543"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Ventilasiya Tizimini Yaxshilash</a:t>
            </a:r>
            <a:endParaRPr lang="en-US" sz="2200" dirty="0"/>
          </a:p>
        </p:txBody>
      </p:sp>
      <p:sp>
        <p:nvSpPr>
          <p:cNvPr id="14" name="Text 11"/>
          <p:cNvSpPr/>
          <p:nvPr/>
        </p:nvSpPr>
        <p:spPr>
          <a:xfrm>
            <a:off x="2183011" y="4914900"/>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Sarapalangan havo oqimini yaxshilash ifloslanishni pasaytirishi mumkin.</a:t>
            </a:r>
            <a:endParaRPr lang="en-US" sz="1750" dirty="0"/>
          </a:p>
        </p:txBody>
      </p:sp>
      <p:sp>
        <p:nvSpPr>
          <p:cNvPr id="15" name="Shape 12"/>
          <p:cNvSpPr/>
          <p:nvPr/>
        </p:nvSpPr>
        <p:spPr>
          <a:xfrm>
            <a:off x="1273612" y="6334244"/>
            <a:ext cx="680442" cy="30480"/>
          </a:xfrm>
          <a:prstGeom prst="roundRect">
            <a:avLst>
              <a:gd name="adj" fmla="val 111628"/>
            </a:avLst>
          </a:prstGeom>
          <a:solidFill>
            <a:srgbClr val="65696B"/>
          </a:solidFill>
          <a:ln/>
        </p:spPr>
      </p:sp>
      <p:sp>
        <p:nvSpPr>
          <p:cNvPr id="16" name="Shape 13"/>
          <p:cNvSpPr/>
          <p:nvPr/>
        </p:nvSpPr>
        <p:spPr>
          <a:xfrm>
            <a:off x="793790" y="6094333"/>
            <a:ext cx="510302" cy="510302"/>
          </a:xfrm>
          <a:prstGeom prst="roundRect">
            <a:avLst>
              <a:gd name="adj" fmla="val 6667"/>
            </a:avLst>
          </a:prstGeom>
          <a:solidFill>
            <a:srgbClr val="4C5052"/>
          </a:solidFill>
          <a:ln/>
        </p:spPr>
      </p:sp>
      <p:sp>
        <p:nvSpPr>
          <p:cNvPr id="17" name="Text 14"/>
          <p:cNvSpPr/>
          <p:nvPr/>
        </p:nvSpPr>
        <p:spPr>
          <a:xfrm>
            <a:off x="878860" y="613683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D6D9D7"/>
                </a:solidFill>
                <a:latin typeface="DM Sans Medium" pitchFamily="34" charset="0"/>
                <a:ea typeface="DM Sans Medium" pitchFamily="34" charset="-122"/>
                <a:cs typeface="DM Sans Medium" pitchFamily="34" charset="-120"/>
              </a:rPr>
              <a:t>3</a:t>
            </a:r>
            <a:endParaRPr lang="en-US" sz="2650" dirty="0"/>
          </a:p>
        </p:txBody>
      </p:sp>
      <p:sp>
        <p:nvSpPr>
          <p:cNvPr id="18" name="Text 15"/>
          <p:cNvSpPr/>
          <p:nvPr/>
        </p:nvSpPr>
        <p:spPr>
          <a:xfrm>
            <a:off x="2183011" y="6172200"/>
            <a:ext cx="3022521" cy="354330"/>
          </a:xfrm>
          <a:prstGeom prst="rect">
            <a:avLst/>
          </a:prstGeom>
          <a:noFill/>
          <a:ln/>
        </p:spPr>
        <p:txBody>
          <a:bodyPr wrap="none" lIns="0" tIns="0" rIns="0" bIns="0" rtlCol="0" anchor="t"/>
          <a:lstStyle/>
          <a:p>
            <a:pPr marL="0" indent="0" algn="l">
              <a:lnSpc>
                <a:spcPts val="2750"/>
              </a:lnSpc>
              <a:buNone/>
            </a:pPr>
            <a:r>
              <a:rPr lang="en-US" sz="2200" dirty="0">
                <a:solidFill>
                  <a:srgbClr val="D6D9D7"/>
                </a:solidFill>
                <a:latin typeface="DM Sans Medium" pitchFamily="34" charset="0"/>
                <a:ea typeface="DM Sans Medium" pitchFamily="34" charset="-122"/>
                <a:cs typeface="DM Sans Medium" pitchFamily="34" charset="-120"/>
              </a:rPr>
              <a:t>Yangilanuvchi Energiya</a:t>
            </a:r>
            <a:endParaRPr lang="en-US" sz="2200" dirty="0"/>
          </a:p>
        </p:txBody>
      </p:sp>
      <p:sp>
        <p:nvSpPr>
          <p:cNvPr id="19" name="Text 16"/>
          <p:cNvSpPr/>
          <p:nvPr/>
        </p:nvSpPr>
        <p:spPr>
          <a:xfrm>
            <a:off x="2183011" y="6662618"/>
            <a:ext cx="6167199" cy="725805"/>
          </a:xfrm>
          <a:prstGeom prst="rect">
            <a:avLst/>
          </a:prstGeom>
          <a:noFill/>
          <a:ln/>
        </p:spPr>
        <p:txBody>
          <a:bodyPr wrap="square" lIns="0" tIns="0" rIns="0" bIns="0" rtlCol="0" anchor="t"/>
          <a:lstStyle/>
          <a:p>
            <a:pPr marL="0" indent="0" algn="l">
              <a:lnSpc>
                <a:spcPts val="2850"/>
              </a:lnSpc>
              <a:buNone/>
            </a:pPr>
            <a:r>
              <a:rPr lang="en-US" sz="1750" dirty="0">
                <a:solidFill>
                  <a:srgbClr val="D6D9D7"/>
                </a:solidFill>
                <a:latin typeface="Inter" pitchFamily="34" charset="0"/>
                <a:ea typeface="Inter" pitchFamily="34" charset="-122"/>
                <a:cs typeface="Inter" pitchFamily="34" charset="-120"/>
              </a:rPr>
              <a:t>Tozaroq energiya manbalari havoning ifloslanishini kamaytiradi.</a:t>
            </a:r>
            <a:endParaRPr lang="en-US" sz="1750" dirty="0"/>
          </a:p>
        </p:txBody>
      </p:sp>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635D4D"/>
      </a:dk2>
      <a:lt2>
        <a:srgbClr val="D8D6BA"/>
      </a:lt2>
      <a:accent1>
        <a:srgbClr val="9CBEBD"/>
      </a:accent1>
      <a:accent2>
        <a:srgbClr val="D2CB6C"/>
      </a:accent2>
      <a:accent3>
        <a:srgbClr val="9D9A93"/>
      </a:accent3>
      <a:accent4>
        <a:srgbClr val="C89F5D"/>
      </a:accent4>
      <a:accent5>
        <a:srgbClr val="A9A57C"/>
      </a:accent5>
      <a:accent6>
        <a:srgbClr val="95A39D"/>
      </a:accent6>
      <a:hlink>
        <a:srgbClr val="D25814"/>
      </a:hlink>
      <a:folHlink>
        <a:srgbClr val="849A0A"/>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0BDC4BB7-8AF9-46FD-8C32-AB93AC9C410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TotalTime>
  <Words>1260</Words>
  <Application>Microsoft Office PowerPoint</Application>
  <PresentationFormat>Custom</PresentationFormat>
  <Paragraphs>263</Paragraphs>
  <Slides>30</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DM Sans Medium</vt:lpstr>
      <vt:lpstr>Calibri</vt:lpstr>
      <vt:lpstr>Gill Sans MT</vt:lpstr>
      <vt:lpstr>Inter</vt:lpstr>
      <vt:lpstr>Parcel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Nodir</cp:lastModifiedBy>
  <cp:revision>2</cp:revision>
  <dcterms:created xsi:type="dcterms:W3CDTF">2026-02-24T12:04:52Z</dcterms:created>
  <dcterms:modified xsi:type="dcterms:W3CDTF">2026-02-24T13:08:15Z</dcterms:modified>
</cp:coreProperties>
</file>